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3" r:id="rId3"/>
    <p:sldId id="256" r:id="rId4"/>
    <p:sldId id="260" r:id="rId5"/>
    <p:sldId id="261" r:id="rId6"/>
    <p:sldId id="262" r:id="rId7"/>
    <p:sldId id="266" r:id="rId8"/>
    <p:sldId id="274" r:id="rId9"/>
    <p:sldId id="264" r:id="rId10"/>
    <p:sldId id="268" r:id="rId11"/>
    <p:sldId id="271" r:id="rId12"/>
    <p:sldId id="27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81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2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37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9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48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3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89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17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43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0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6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0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5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67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00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94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18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FA879B-FDBE-44A4-8FB3-D63870141BAB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CF9FC1-F7DE-445C-A670-6D19CA6DD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0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9435" y="1346866"/>
            <a:ext cx="10318418" cy="2430003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7030A0"/>
                </a:solidFill>
              </a:rPr>
              <a:t>培養孩子的自尊自重</a:t>
            </a:r>
            <a:r>
              <a:rPr lang="en-US" altLang="zh-TW" sz="6600" b="1" dirty="0" smtClean="0">
                <a:solidFill>
                  <a:srgbClr val="7030A0"/>
                </a:solidFill>
              </a:rPr>
              <a:t/>
            </a:r>
            <a:br>
              <a:rPr lang="en-US" altLang="zh-TW" sz="6600" b="1" dirty="0" smtClean="0">
                <a:solidFill>
                  <a:srgbClr val="7030A0"/>
                </a:solidFill>
              </a:rPr>
            </a:b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3300" dirty="0" smtClean="0"/>
              <a:t>讀書會帶領</a:t>
            </a:r>
            <a:r>
              <a:rPr lang="zh-TW" altLang="en-US" sz="3300" dirty="0"/>
              <a:t>人：</a:t>
            </a:r>
            <a:r>
              <a:rPr lang="zh-TW" altLang="en-US" sz="3300" dirty="0" smtClean="0"/>
              <a:t>宋琇珍</a:t>
            </a:r>
            <a:endParaRPr lang="zh-TW" altLang="en-US" sz="3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36750" y="3776869"/>
            <a:ext cx="8045373" cy="190831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瑞梅國小親職教育讀書會系列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線上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zh-TW" dirty="0" smtClean="0"/>
              <a:t>2022/06/11(</a:t>
            </a:r>
            <a:r>
              <a:rPr lang="zh-TW" altLang="en-US" dirty="0" smtClean="0"/>
              <a:t>週六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上午</a:t>
            </a:r>
            <a:r>
              <a:rPr lang="en-US" altLang="zh-TW" dirty="0"/>
              <a:t>09:30-11:30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802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0932" y="1049032"/>
            <a:ext cx="874705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我們與孩子都是平等的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4750" y="2481569"/>
            <a:ext cx="8001000" cy="2299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/>
              <a:t>要以一種</a:t>
            </a:r>
            <a:r>
              <a:rPr lang="zh-TW" altLang="en-US" sz="3300" dirty="0" smtClean="0"/>
              <a:t>合作夥伴</a:t>
            </a:r>
            <a:r>
              <a:rPr lang="zh-TW" altLang="en-US" sz="2400" dirty="0" smtClean="0"/>
              <a:t>的態度去跟我們自己的孩子相處</a:t>
            </a:r>
          </a:p>
          <a:p>
            <a:pPr lvl="2"/>
            <a:r>
              <a:rPr lang="zh-TW" altLang="en-US" sz="2100" dirty="0" smtClean="0"/>
              <a:t>我們要徵求他的意見，看他需要什麼，他感覺怎麼樣，而非完全的控制關係</a:t>
            </a:r>
          </a:p>
          <a:p>
            <a:pPr lvl="2"/>
            <a:r>
              <a:rPr lang="zh-TW" altLang="en-US" sz="2100" dirty="0" smtClean="0"/>
              <a:t>有時候我們必須容許我們的孩子有權利改變主意，也有權利不在乎別人的看法</a:t>
            </a:r>
            <a:endParaRPr lang="zh-TW" altLang="en-US" dirty="0"/>
          </a:p>
        </p:txBody>
      </p:sp>
      <p:pic>
        <p:nvPicPr>
          <p:cNvPr id="7" name="Picture 6" descr="j0228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86" y="2816354"/>
            <a:ext cx="2049082" cy="35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太陽 9"/>
          <p:cNvSpPr/>
          <p:nvPr/>
        </p:nvSpPr>
        <p:spPr>
          <a:xfrm>
            <a:off x="754750" y="482571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8</a:t>
            </a:r>
            <a:endParaRPr lang="zh-TW" altLang="en-US" sz="55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94383" y="0"/>
            <a:ext cx="7308850" cy="914399"/>
          </a:xfrm>
          <a:prstGeom prst="rect">
            <a:avLst/>
          </a:prstGeom>
          <a:solidFill>
            <a:srgbClr val="00008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3600" b="0" dirty="0" smtClean="0">
                <a:solidFill>
                  <a:schemeClr val="bg1"/>
                </a:solidFill>
              </a:rPr>
              <a:t>如何</a:t>
            </a:r>
            <a:r>
              <a:rPr lang="zh-TW" altLang="en-US" sz="3600" b="0" dirty="0">
                <a:solidFill>
                  <a:schemeClr val="bg1"/>
                </a:solidFill>
              </a:rPr>
              <a:t>培養孩子的</a:t>
            </a:r>
            <a:r>
              <a:rPr lang="zh-TW" altLang="en-US" sz="3600" b="0" dirty="0" smtClean="0">
                <a:solidFill>
                  <a:schemeClr val="bg1"/>
                </a:solidFill>
              </a:rPr>
              <a:t>自尊自重</a:t>
            </a: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zh-TW" altLang="en-US" sz="3600" b="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86155" y="4781511"/>
            <a:ext cx="874705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做</a:t>
            </a:r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孩子的知心朋友</a:t>
            </a:r>
          </a:p>
        </p:txBody>
      </p:sp>
    </p:spTree>
    <p:extLst>
      <p:ext uri="{BB962C8B-B14F-4D97-AF65-F5344CB8AC3E}">
        <p14:creationId xmlns:p14="http://schemas.microsoft.com/office/powerpoint/2010/main" val="8700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735495" y="3030708"/>
            <a:ext cx="10177671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300" dirty="0">
                <a:ea typeface="標楷體" panose="03000509000000000000" pitchFamily="65" charset="-120"/>
              </a:rPr>
              <a:t>家庭</a:t>
            </a:r>
            <a:r>
              <a:rPr lang="zh-TW" altLang="en-US" sz="3300" dirty="0" smtClean="0">
                <a:ea typeface="標楷體" panose="03000509000000000000" pitchFamily="65" charset="-120"/>
              </a:rPr>
              <a:t>是個人的人生起點</a:t>
            </a:r>
            <a:r>
              <a:rPr lang="zh-TW" altLang="en-US" sz="3300" dirty="0">
                <a:ea typeface="標楷體" panose="03000509000000000000" pitchFamily="65" charset="-120"/>
              </a:rPr>
              <a:t>，</a:t>
            </a:r>
            <a:r>
              <a:rPr lang="zh-TW" altLang="en-US" sz="3300" dirty="0" smtClean="0">
                <a:ea typeface="標楷體" panose="03000509000000000000" pitchFamily="65" charset="-120"/>
              </a:rPr>
              <a:t>而</a:t>
            </a:r>
            <a:r>
              <a:rPr lang="zh-TW" altLang="en-US" sz="3300" dirty="0">
                <a:ea typeface="標楷體" panose="03000509000000000000" pitchFamily="65" charset="-120"/>
              </a:rPr>
              <a:t>個體</a:t>
            </a:r>
            <a:r>
              <a:rPr lang="zh-TW" altLang="en-US" sz="3300" dirty="0" smtClean="0">
                <a:ea typeface="標楷體" panose="03000509000000000000" pitchFamily="65" charset="-120"/>
              </a:rPr>
              <a:t>成長是生命樹的</a:t>
            </a:r>
            <a:r>
              <a:rPr lang="zh-TW" altLang="en-US" sz="3300" dirty="0">
                <a:ea typeface="標楷體" panose="03000509000000000000" pitchFamily="65" charset="-120"/>
              </a:rPr>
              <a:t>萌芽</a:t>
            </a:r>
            <a:r>
              <a:rPr lang="zh-TW" altLang="en-US" sz="3300" dirty="0" smtClean="0">
                <a:ea typeface="標楷體" panose="03000509000000000000" pitchFamily="65" charset="-120"/>
              </a:rPr>
              <a:t>。</a:t>
            </a:r>
            <a:endParaRPr lang="en-US" altLang="zh-TW" dirty="0"/>
          </a:p>
          <a:p>
            <a:pPr eaLnBrk="1" hangingPunct="1">
              <a:defRPr/>
            </a:pPr>
            <a:endParaRPr lang="zh-TW" altLang="en-US" dirty="0"/>
          </a:p>
          <a:p>
            <a:pPr>
              <a:defRPr/>
            </a:pPr>
            <a:r>
              <a:rPr lang="zh-TW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無條件</a:t>
            </a:r>
            <a:r>
              <a:rPr lang="zh-TW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的愛</a:t>
            </a:r>
            <a:endParaRPr lang="en-US" altLang="zh-TW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華康儷中黑" panose="020B0509000000000000" pitchFamily="49" charset="-120"/>
            </a:endParaRPr>
          </a:p>
        </p:txBody>
      </p:sp>
      <p:pic>
        <p:nvPicPr>
          <p:cNvPr id="3" name="Picture 7" descr="j03417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18" y="1017065"/>
            <a:ext cx="2156792" cy="176874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4383" y="0"/>
            <a:ext cx="7308850" cy="914399"/>
          </a:xfrm>
          <a:prstGeom prst="rect">
            <a:avLst/>
          </a:prstGeom>
          <a:solidFill>
            <a:srgbClr val="00008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3600" b="0" dirty="0" smtClean="0">
                <a:solidFill>
                  <a:schemeClr val="bg1"/>
                </a:solidFill>
              </a:rPr>
              <a:t>如何</a:t>
            </a:r>
            <a:r>
              <a:rPr lang="zh-TW" altLang="en-US" sz="3600" b="0" dirty="0">
                <a:solidFill>
                  <a:schemeClr val="bg1"/>
                </a:solidFill>
              </a:rPr>
              <a:t>培養孩子的</a:t>
            </a:r>
            <a:r>
              <a:rPr lang="zh-TW" altLang="en-US" sz="3600" b="0" dirty="0" smtClean="0">
                <a:solidFill>
                  <a:schemeClr val="bg1"/>
                </a:solidFill>
              </a:rPr>
              <a:t>自尊自重</a:t>
            </a: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zh-TW" altLang="en-US" sz="3600" b="0" dirty="0">
              <a:solidFill>
                <a:schemeClr val="bg1"/>
              </a:solidFill>
            </a:endParaRPr>
          </a:p>
        </p:txBody>
      </p:sp>
      <p:sp>
        <p:nvSpPr>
          <p:cNvPr id="5" name="太陽 4"/>
          <p:cNvSpPr/>
          <p:nvPr/>
        </p:nvSpPr>
        <p:spPr>
          <a:xfrm>
            <a:off x="138523" y="3507892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9</a:t>
            </a:r>
            <a:endParaRPr lang="zh-TW" altLang="en-US" sz="55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57984" y="1095158"/>
            <a:ext cx="54340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無意識的傷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083365" y="1964573"/>
            <a:ext cx="4303644" cy="96037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dirty="0" smtClean="0"/>
              <a:t>父母無意識到自己有傷，</a:t>
            </a:r>
            <a:endParaRPr lang="en-US" altLang="zh-TW" sz="2500" dirty="0" smtClean="0"/>
          </a:p>
          <a:p>
            <a:pPr algn="ctr"/>
            <a:r>
              <a:rPr lang="zh-TW" altLang="en-US" sz="2500" dirty="0" smtClean="0"/>
              <a:t>就會複製到下一代</a:t>
            </a:r>
            <a:endParaRPr lang="zh-TW" altLang="en-US" sz="25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7713079" y="3657236"/>
            <a:ext cx="3618155" cy="2504961"/>
            <a:chOff x="5734878" y="3428699"/>
            <a:chExt cx="3618155" cy="250496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/>
            <a:srcRect l="1" r="37168" b="7267"/>
            <a:stretch/>
          </p:blipFill>
          <p:spPr>
            <a:xfrm>
              <a:off x="5734878" y="3428699"/>
              <a:ext cx="3329609" cy="2504961"/>
            </a:xfrm>
            <a:prstGeom prst="ellipse">
              <a:avLst/>
            </a:prstGeom>
            <a:ln w="63500" cap="rnd"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圓角矩形 9"/>
            <p:cNvSpPr/>
            <p:nvPr/>
          </p:nvSpPr>
          <p:spPr>
            <a:xfrm>
              <a:off x="6802614" y="4468271"/>
              <a:ext cx="2550419" cy="45345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500" dirty="0" smtClean="0"/>
                <a:t>是愛心還是鎖鏈</a:t>
              </a:r>
              <a:endParaRPr lang="zh-TW" altLang="en-US" sz="2500" dirty="0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137" y="4696808"/>
            <a:ext cx="3478656" cy="23892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955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8036" y="2101676"/>
            <a:ext cx="9953913" cy="2430003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chemeClr val="accent2">
                    <a:lumMod val="50000"/>
                  </a:schemeClr>
                </a:solidFill>
              </a:rPr>
              <a:t>父母孩子共同成長</a:t>
            </a: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</a:rPr>
              <a:t>，</a:t>
            </a:r>
            <a:r>
              <a:rPr lang="en-US" altLang="zh-TW" sz="6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</a:rPr>
              <a:t>成為</a:t>
            </a:r>
            <a:r>
              <a:rPr lang="zh-TW" altLang="en-US" sz="6600" b="1" dirty="0">
                <a:solidFill>
                  <a:schemeClr val="accent2">
                    <a:lumMod val="50000"/>
                  </a:schemeClr>
                </a:solidFill>
              </a:rPr>
              <a:t>性格成熟有尊嚴的</a:t>
            </a: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</a:rPr>
              <a:t>人</a:t>
            </a:r>
            <a:endParaRPr lang="zh-TW" altLang="en-US" sz="3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6628" y="4810539"/>
            <a:ext cx="8045373" cy="675861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讀書會帶領人：宋琇珍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太陽 3"/>
          <p:cNvSpPr/>
          <p:nvPr/>
        </p:nvSpPr>
        <p:spPr>
          <a:xfrm>
            <a:off x="757144" y="4307862"/>
            <a:ext cx="2398967" cy="2357075"/>
          </a:xfrm>
          <a:prstGeom prst="sun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太陽 4"/>
          <p:cNvSpPr/>
          <p:nvPr/>
        </p:nvSpPr>
        <p:spPr>
          <a:xfrm rot="20277731">
            <a:off x="8388626" y="675224"/>
            <a:ext cx="1698372" cy="1681851"/>
          </a:xfrm>
          <a:prstGeom prst="sun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 rot="885805">
            <a:off x="9291544" y="1011539"/>
            <a:ext cx="2398967" cy="2357075"/>
          </a:xfrm>
          <a:prstGeom prst="sun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1971"/>
          <a:stretch/>
        </p:blipFill>
        <p:spPr bwMode="auto">
          <a:xfrm>
            <a:off x="239234" y="328956"/>
            <a:ext cx="2372258" cy="2485045"/>
          </a:xfrm>
          <a:prstGeom prst="ellipse">
            <a:avLst/>
          </a:prstGeom>
          <a:ln w="6350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太陽 10"/>
          <p:cNvSpPr/>
          <p:nvPr/>
        </p:nvSpPr>
        <p:spPr>
          <a:xfrm>
            <a:off x="-659619" y="1643619"/>
            <a:ext cx="4742755" cy="4420752"/>
          </a:xfrm>
          <a:prstGeom prst="sun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744988" y="502943"/>
            <a:ext cx="2791105" cy="546947"/>
          </a:xfrm>
        </p:spPr>
        <p:txBody>
          <a:bodyPr>
            <a:noAutofit/>
          </a:bodyPr>
          <a:lstStyle/>
          <a:p>
            <a:r>
              <a:rPr lang="zh-TW" altLang="en-US" sz="3300" dirty="0"/>
              <a:t>帶領人簡介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7857" t="9400" r="39286" b="54445"/>
          <a:stretch>
            <a:fillRect/>
          </a:stretch>
        </p:blipFill>
        <p:spPr bwMode="auto">
          <a:xfrm>
            <a:off x="2922105" y="1096983"/>
            <a:ext cx="2174186" cy="33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文字方塊 4"/>
          <p:cNvSpPr txBox="1"/>
          <p:nvPr/>
        </p:nvSpPr>
        <p:spPr>
          <a:xfrm>
            <a:off x="5191556" y="1043585"/>
            <a:ext cx="56549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吳娟瑜老師兩性知見學 ＆情緒</a:t>
            </a:r>
            <a:r>
              <a:rPr lang="en-US" altLang="zh-TW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EQ</a:t>
            </a:r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 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卡內基經理人領導學 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en-US" altLang="zh-TW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NLP</a:t>
            </a:r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神經語言程式學高級執行師 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en-US" altLang="zh-TW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AAH</a:t>
            </a:r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國際催眠師 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任林家庭教育基金會專業讀書會帶領人 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芬蘭國立阿爾托</a:t>
            </a:r>
            <a:r>
              <a:rPr lang="en-US" altLang="zh-TW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Aalto</a:t>
            </a:r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EMBA</a:t>
            </a:r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商學院 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現為珍安心靈財富工作坊</a:t>
            </a:r>
            <a:r>
              <a:rPr lang="zh-TW" altLang="en-US" sz="2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</a:t>
            </a:r>
            <a:endParaRPr lang="en-US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endParaRPr lang="en-US" altLang="zh-TW" sz="2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0" hangingPunct="0"/>
            <a:r>
              <a:rPr lang="zh-TW" altLang="en-US" sz="2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著作：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看見自己的光 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97366" y="4617821"/>
            <a:ext cx="6436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擅長退休金規劃及諮詢授課的全方位生涯 規劃師，</a:t>
            </a:r>
            <a:endParaRPr lang="en-US" altLang="zh-TW" sz="22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685800" eaLnBrk="0" hangingPunct="0"/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運用專業理財及心靈諮詢服務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2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685800" eaLnBrk="0" hangingPunct="0"/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客戶達到退休後每個月擁有三到五萬退休金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2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685800" eaLnBrk="0" hangingPunct="0"/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同時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活出幸福快樂的人生。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27138" y="229511"/>
            <a:ext cx="24199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zh-TW" altLang="en-US" sz="5500" b="1" dirty="0" smtClean="0">
                <a:solidFill>
                  <a:schemeClr val="accent2">
                    <a:lumMod val="50000"/>
                  </a:schemeClr>
                </a:solidFill>
                <a:latin typeface="微軟正黑體 Light" pitchFamily="34" charset="-120"/>
                <a:ea typeface="微軟正黑體 Light" pitchFamily="34" charset="-120"/>
              </a:rPr>
              <a:t>宋琇珍</a:t>
            </a:r>
            <a:endParaRPr lang="en-US" altLang="zh-TW" sz="5500" b="1" dirty="0">
              <a:solidFill>
                <a:schemeClr val="accent2">
                  <a:lumMod val="50000"/>
                </a:schemeClr>
              </a:solidFill>
              <a:latin typeface="微軟正黑體 Light" pitchFamily="34" charset="-120"/>
              <a:ea typeface="微軟正黑體 Light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3637" y="3126174"/>
            <a:ext cx="2372258" cy="32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5695" r="11896"/>
          <a:stretch/>
        </p:blipFill>
        <p:spPr bwMode="auto">
          <a:xfrm>
            <a:off x="675863" y="3164759"/>
            <a:ext cx="2040163" cy="13735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版面配置區 2"/>
          <p:cNvSpPr txBox="1">
            <a:spLocks/>
          </p:cNvSpPr>
          <p:nvPr/>
        </p:nvSpPr>
        <p:spPr>
          <a:xfrm>
            <a:off x="831447" y="2735384"/>
            <a:ext cx="1872578" cy="546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rgbClr val="7030A0"/>
                </a:solidFill>
              </a:rPr>
              <a:t>我的信念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48947" y="1262271"/>
            <a:ext cx="9210261" cy="5514632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300" dirty="0"/>
              <a:t>我們跟孩子講話的時候，眼睛要看著</a:t>
            </a:r>
            <a:r>
              <a:rPr lang="zh-TW" altLang="en-US" sz="3300" dirty="0" smtClean="0"/>
              <a:t>他。</a:t>
            </a:r>
            <a:endParaRPr lang="en-US" altLang="zh-TW" sz="33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zh-TW" altLang="en-US" sz="3300" dirty="0"/>
          </a:p>
          <a:p>
            <a:pPr>
              <a:spcBef>
                <a:spcPct val="50000"/>
              </a:spcBef>
            </a:pPr>
            <a:r>
              <a:rPr lang="zh-TW" altLang="en-US" sz="2500" dirty="0" smtClean="0"/>
              <a:t>每</a:t>
            </a:r>
            <a:r>
              <a:rPr lang="zh-TW" altLang="en-US" sz="2500" dirty="0"/>
              <a:t>個人都有自己的情緒與感受</a:t>
            </a:r>
            <a:r>
              <a:rPr lang="zh-TW" altLang="en-US" sz="2500" dirty="0" smtClean="0"/>
              <a:t>，</a:t>
            </a:r>
            <a:r>
              <a:rPr lang="zh-TW" altLang="en-US" sz="2500" dirty="0"/>
              <a:t>孩子需要</a:t>
            </a:r>
            <a:r>
              <a:rPr lang="zh-TW" altLang="en-US" sz="2500" dirty="0" smtClean="0"/>
              <a:t>我們</a:t>
            </a:r>
            <a:endParaRPr lang="en-US" altLang="zh-TW" sz="25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zh-TW" altLang="en-US" sz="3600" dirty="0" smtClean="0"/>
              <a:t>在</a:t>
            </a:r>
            <a:r>
              <a:rPr lang="zh-TW" altLang="en-US" sz="3600" dirty="0"/>
              <a:t>態度上、感覺上</a:t>
            </a:r>
            <a:r>
              <a:rPr lang="zh-TW" altLang="en-US" sz="2500" dirty="0"/>
              <a:t>十分的</a:t>
            </a:r>
            <a:r>
              <a:rPr lang="zh-TW" altLang="en-US" sz="3600" dirty="0"/>
              <a:t>重視</a:t>
            </a:r>
            <a:r>
              <a:rPr lang="zh-TW" altLang="en-US" sz="3600" dirty="0" smtClean="0"/>
              <a:t>他。</a:t>
            </a:r>
            <a:endParaRPr lang="en-US" altLang="zh-TW" sz="3300" dirty="0" smtClean="0"/>
          </a:p>
          <a:p>
            <a:pPr>
              <a:spcBef>
                <a:spcPct val="50000"/>
              </a:spcBef>
            </a:pPr>
            <a:r>
              <a:rPr lang="zh-TW" altLang="en-US" sz="2500" dirty="0"/>
              <a:t>人有長處也有短處，人需要</a:t>
            </a:r>
            <a:r>
              <a:rPr lang="zh-TW" altLang="en-US" sz="3600" dirty="0"/>
              <a:t>很平靜的、很坦然的、很安心的發展他</a:t>
            </a:r>
            <a:r>
              <a:rPr lang="zh-TW" altLang="en-US" sz="3600" dirty="0" smtClean="0"/>
              <a:t>自己。</a:t>
            </a:r>
            <a:endParaRPr lang="zh-TW" altLang="en-US" sz="3300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681" y="1676761"/>
            <a:ext cx="8826572" cy="1596177"/>
          </a:xfrm>
        </p:spPr>
        <p:txBody>
          <a:bodyPr>
            <a:normAutofit/>
          </a:bodyPr>
          <a:lstStyle/>
          <a:p>
            <a:r>
              <a:rPr lang="zh-TW" altLang="en-US" sz="55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55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溫和的態度和孩子交往</a:t>
            </a:r>
            <a:endParaRPr lang="zh-TW" altLang="en-US" sz="5500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94383" y="0"/>
            <a:ext cx="7308850" cy="914399"/>
          </a:xfrm>
          <a:prstGeom prst="rect">
            <a:avLst/>
          </a:prstGeom>
          <a:solidFill>
            <a:srgbClr val="00008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3600" b="0" dirty="0" smtClean="0">
                <a:solidFill>
                  <a:schemeClr val="bg1"/>
                </a:solidFill>
              </a:rPr>
              <a:t>如何</a:t>
            </a:r>
            <a:r>
              <a:rPr lang="zh-TW" altLang="en-US" sz="3600" b="0" dirty="0">
                <a:solidFill>
                  <a:schemeClr val="bg1"/>
                </a:solidFill>
              </a:rPr>
              <a:t>培養孩子的</a:t>
            </a:r>
            <a:r>
              <a:rPr lang="zh-TW" altLang="en-US" sz="3600" b="0" dirty="0" smtClean="0">
                <a:solidFill>
                  <a:schemeClr val="bg1"/>
                </a:solidFill>
              </a:rPr>
              <a:t>自尊自重</a:t>
            </a: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zh-TW" altLang="en-US" sz="3600" b="0" dirty="0">
              <a:solidFill>
                <a:schemeClr val="bg1"/>
              </a:solidFill>
            </a:endParaRPr>
          </a:p>
        </p:txBody>
      </p:sp>
      <p:sp>
        <p:nvSpPr>
          <p:cNvPr id="6" name="太陽 5"/>
          <p:cNvSpPr/>
          <p:nvPr/>
        </p:nvSpPr>
        <p:spPr>
          <a:xfrm>
            <a:off x="51002" y="2355574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1</a:t>
            </a:r>
            <a:endParaRPr lang="zh-TW" altLang="en-US" sz="5500" dirty="0"/>
          </a:p>
        </p:txBody>
      </p:sp>
    </p:spTree>
    <p:extLst>
      <p:ext uri="{BB962C8B-B14F-4D97-AF65-F5344CB8AC3E}">
        <p14:creationId xmlns:p14="http://schemas.microsoft.com/office/powerpoint/2010/main" val="8821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12980" y="2026101"/>
            <a:ext cx="6231835" cy="2223409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都是自己的感受在作祟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30998" y="4304708"/>
            <a:ext cx="10127974" cy="146696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dirty="0"/>
              <a:t>打是最傷尊嚴的一件事情</a:t>
            </a:r>
          </a:p>
          <a:p>
            <a:pPr lvl="1" eaLnBrk="1" hangingPunct="1"/>
            <a:r>
              <a:rPr lang="zh-TW" altLang="en-US" sz="2000" dirty="0"/>
              <a:t>父母親對孩子的獎勵與懲罰必須很清楚，我們獎勵懲罰的是孩子的</a:t>
            </a:r>
            <a:r>
              <a:rPr lang="zh-TW" altLang="en-US" sz="2000" dirty="0" smtClean="0"/>
              <a:t>行為。</a:t>
            </a:r>
            <a:endParaRPr lang="zh-TW" altLang="en-US" sz="2000" dirty="0"/>
          </a:p>
          <a:p>
            <a:pPr eaLnBrk="1" hangingPunct="1"/>
            <a:r>
              <a:rPr lang="zh-TW" altLang="en-US" sz="2000" dirty="0" smtClean="0"/>
              <a:t>我們</a:t>
            </a:r>
            <a:r>
              <a:rPr lang="zh-TW" altLang="en-US" sz="2000" dirty="0"/>
              <a:t>需要相信自己的孩子，而不是自己本身有問題的時候，就說小孩子不尊重</a:t>
            </a:r>
            <a:r>
              <a:rPr lang="zh-TW" altLang="en-US" sz="2000" dirty="0" smtClean="0"/>
              <a:t>我們。</a:t>
            </a:r>
            <a:endParaRPr lang="zh-TW" alt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383" y="0"/>
            <a:ext cx="7308850" cy="914399"/>
          </a:xfrm>
          <a:prstGeom prst="rect">
            <a:avLst/>
          </a:prstGeom>
          <a:solidFill>
            <a:srgbClr val="00008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3600" b="0" dirty="0" smtClean="0">
                <a:solidFill>
                  <a:schemeClr val="bg1"/>
                </a:solidFill>
              </a:rPr>
              <a:t>如何</a:t>
            </a:r>
            <a:r>
              <a:rPr lang="zh-TW" altLang="en-US" sz="3600" b="0" dirty="0">
                <a:solidFill>
                  <a:schemeClr val="bg1"/>
                </a:solidFill>
              </a:rPr>
              <a:t>培養孩子的</a:t>
            </a:r>
            <a:r>
              <a:rPr lang="zh-TW" altLang="en-US" sz="3600" b="0" dirty="0" smtClean="0">
                <a:solidFill>
                  <a:schemeClr val="bg1"/>
                </a:solidFill>
              </a:rPr>
              <a:t>自尊自重</a:t>
            </a:r>
            <a:endParaRPr lang="en-US" altLang="zh-TW" sz="3600" b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zh-TW" altLang="en-US" sz="3600" b="0" dirty="0">
              <a:solidFill>
                <a:schemeClr val="bg1"/>
              </a:solidFill>
            </a:endParaRPr>
          </a:p>
        </p:txBody>
      </p:sp>
      <p:sp>
        <p:nvSpPr>
          <p:cNvPr id="5" name="太陽 4"/>
          <p:cNvSpPr/>
          <p:nvPr/>
        </p:nvSpPr>
        <p:spPr>
          <a:xfrm>
            <a:off x="1021668" y="1110223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2</a:t>
            </a:r>
            <a:endParaRPr lang="zh-TW" altLang="en-US" sz="5500" dirty="0"/>
          </a:p>
        </p:txBody>
      </p:sp>
    </p:spTree>
    <p:extLst>
      <p:ext uri="{BB962C8B-B14F-4D97-AF65-F5344CB8AC3E}">
        <p14:creationId xmlns:p14="http://schemas.microsoft.com/office/powerpoint/2010/main" val="335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0096" y="1043609"/>
            <a:ext cx="7583556" cy="2047461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培養孩子</a:t>
            </a:r>
            <a:r>
              <a:rPr lang="en-US" altLang="zh-TW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做自己的決定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28374" y="3374448"/>
            <a:ext cx="9174852" cy="2719332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300" dirty="0"/>
              <a:t>很多時候，我們做父母的經常要小孩子服從、聽話，覺得他凡事都按照我們的意思做就是好孩子，教育這孩子也許很容易，可是他卻沒有學會自己</a:t>
            </a:r>
            <a:r>
              <a:rPr lang="zh-TW" altLang="en-US" sz="3300" dirty="0" smtClean="0"/>
              <a:t>下決定。</a:t>
            </a:r>
            <a:endParaRPr lang="zh-TW" altLang="en-US" sz="3300" dirty="0"/>
          </a:p>
          <a:p>
            <a:pPr eaLnBrk="1" hangingPunct="1"/>
            <a:endParaRPr lang="en-US" altLang="zh-TW" sz="3300" dirty="0"/>
          </a:p>
        </p:txBody>
      </p:sp>
      <p:sp>
        <p:nvSpPr>
          <p:cNvPr id="8" name="太陽 7"/>
          <p:cNvSpPr/>
          <p:nvPr/>
        </p:nvSpPr>
        <p:spPr>
          <a:xfrm>
            <a:off x="647350" y="1063487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3</a:t>
            </a:r>
            <a:endParaRPr lang="zh-TW" altLang="en-US" sz="5500" dirty="0"/>
          </a:p>
        </p:txBody>
      </p:sp>
    </p:spTree>
    <p:extLst>
      <p:ext uri="{BB962C8B-B14F-4D97-AF65-F5344CB8AC3E}">
        <p14:creationId xmlns:p14="http://schemas.microsoft.com/office/powerpoint/2010/main" val="186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1237" y="135324"/>
            <a:ext cx="8349495" cy="2512309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了解孩子的</a:t>
            </a:r>
            <a:r>
              <a:rPr lang="en-US" altLang="zh-TW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zh-TW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天賦與成長的速度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61237" y="2405271"/>
            <a:ext cx="7761288" cy="124480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500" dirty="0"/>
              <a:t>一個受肯定的人，他可以有</a:t>
            </a:r>
            <a:r>
              <a:rPr lang="zh-TW" altLang="en-US" sz="2500" dirty="0" smtClean="0"/>
              <a:t>弱點。</a:t>
            </a:r>
            <a:endParaRPr lang="zh-TW" altLang="en-US" sz="2500" dirty="0"/>
          </a:p>
          <a:p>
            <a:pPr lvl="1" eaLnBrk="1" hangingPunct="1"/>
            <a:r>
              <a:rPr lang="zh-TW" altLang="en-US" sz="1600" dirty="0">
                <a:solidFill>
                  <a:srgbClr val="000066"/>
                </a:solidFill>
              </a:rPr>
              <a:t>我們常常要求自己面面都玲瓏，所以我們才會緊張，緊張使人消耗精力，當精力消耗殆盡</a:t>
            </a:r>
            <a:r>
              <a:rPr lang="zh-TW" altLang="en-US" sz="1600" dirty="0" smtClean="0">
                <a:solidFill>
                  <a:srgbClr val="000066"/>
                </a:solidFill>
              </a:rPr>
              <a:t>，就</a:t>
            </a:r>
            <a:r>
              <a:rPr lang="zh-TW" altLang="en-US" sz="1600" dirty="0">
                <a:solidFill>
                  <a:srgbClr val="000066"/>
                </a:solidFill>
              </a:rPr>
              <a:t>沒辦法完全發展他的智慧與能力，所以要</a:t>
            </a:r>
            <a:r>
              <a:rPr lang="zh-TW" altLang="en-US" sz="1600" dirty="0" smtClean="0">
                <a:solidFill>
                  <a:srgbClr val="000066"/>
                </a:solidFill>
              </a:rPr>
              <a:t>容許可以</a:t>
            </a:r>
            <a:r>
              <a:rPr lang="zh-TW" altLang="en-US" sz="1600" dirty="0">
                <a:solidFill>
                  <a:srgbClr val="000066"/>
                </a:solidFill>
              </a:rPr>
              <a:t>有</a:t>
            </a:r>
            <a:r>
              <a:rPr lang="zh-TW" altLang="en-US" sz="1600" dirty="0" smtClean="0">
                <a:solidFill>
                  <a:srgbClr val="000066"/>
                </a:solidFill>
              </a:rPr>
              <a:t>弱點</a:t>
            </a:r>
            <a:endParaRPr lang="zh-TW" altLang="en-US" sz="1600" dirty="0">
              <a:solidFill>
                <a:srgbClr val="000066"/>
              </a:solidFill>
            </a:endParaRPr>
          </a:p>
        </p:txBody>
      </p:sp>
      <p:pic>
        <p:nvPicPr>
          <p:cNvPr id="49159" name="Picture 7" descr="bd0561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09" y="4528486"/>
            <a:ext cx="1932471" cy="194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太陽 5"/>
          <p:cNvSpPr/>
          <p:nvPr/>
        </p:nvSpPr>
        <p:spPr>
          <a:xfrm>
            <a:off x="844201" y="377688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4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6773" y="3558393"/>
            <a:ext cx="11032435" cy="2269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500" dirty="0" smtClean="0"/>
              <a:t>每個人都需要一個</a:t>
            </a:r>
            <a:r>
              <a:rPr lang="zh-TW" altLang="en-US" sz="71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內在天平</a:t>
            </a:r>
            <a:r>
              <a:rPr lang="zh-TW" altLang="en-US" sz="2500" dirty="0" smtClean="0"/>
              <a:t>，我自己知道我在哪些地方比較弱，哪些地方比較強</a:t>
            </a:r>
          </a:p>
          <a:p>
            <a:pPr lvl="1"/>
            <a:r>
              <a:rPr lang="zh-TW" altLang="en-US" dirty="0" smtClean="0">
                <a:solidFill>
                  <a:srgbClr val="000066"/>
                </a:solidFill>
              </a:rPr>
              <a:t>別人講我的弱點時，我不需要跟人家打一架，或者極力證明我這方面很行</a:t>
            </a:r>
          </a:p>
          <a:p>
            <a:pPr lvl="1"/>
            <a:r>
              <a:rPr lang="zh-TW" altLang="en-US" dirty="0" smtClean="0">
                <a:solidFill>
                  <a:srgbClr val="000066"/>
                </a:solidFill>
              </a:rPr>
              <a:t>自己也能肯定自己，因為我自己知道我有我的價值</a:t>
            </a:r>
            <a:endParaRPr lang="zh-TW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9121" y="2306021"/>
            <a:ext cx="4770783" cy="119040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及時的肯定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61052" y="3699220"/>
            <a:ext cx="9308618" cy="283686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/>
              <a:t>孩子在學校裡和同學朋友來往的經驗，和老師來往的經驗</a:t>
            </a:r>
            <a:r>
              <a:rPr lang="zh-TW" altLang="en-US" dirty="0" smtClean="0"/>
              <a:t>，都</a:t>
            </a:r>
            <a:r>
              <a:rPr lang="zh-TW" altLang="en-US" dirty="0"/>
              <a:t>需要被父母</a:t>
            </a:r>
            <a:r>
              <a:rPr lang="zh-TW" altLang="en-US" dirty="0" smtClean="0"/>
              <a:t>肯定。</a:t>
            </a:r>
            <a:endParaRPr lang="zh-TW" altLang="en-US" dirty="0"/>
          </a:p>
          <a:p>
            <a:pPr lvl="1" eaLnBrk="1" hangingPunct="1"/>
            <a:r>
              <a:rPr lang="zh-TW" altLang="en-US" sz="2200" dirty="0">
                <a:solidFill>
                  <a:srgbClr val="000066"/>
                </a:solidFill>
              </a:rPr>
              <a:t>會做事的人，他不一定能感受到自己有做事的能力</a:t>
            </a:r>
          </a:p>
          <a:p>
            <a:pPr marL="914400" lvl="2" indent="0" eaLnBrk="1" hangingPunct="1">
              <a:buNone/>
            </a:pPr>
            <a:r>
              <a:rPr lang="zh-TW" altLang="en-US" sz="2100" dirty="0">
                <a:solidFill>
                  <a:srgbClr val="800000"/>
                </a:solidFill>
              </a:rPr>
              <a:t>需要被肯定了以後，才能夠踏踏實實的感受到自己的能力</a:t>
            </a:r>
          </a:p>
          <a:p>
            <a:pPr lvl="1" eaLnBrk="1" hangingPunct="1"/>
            <a:r>
              <a:rPr lang="zh-TW" altLang="en-US" sz="2000" dirty="0">
                <a:solidFill>
                  <a:srgbClr val="000066"/>
                </a:solidFill>
              </a:rPr>
              <a:t>人生有正面也有反面，小孩子除了正面表現需要肯定，有時候意外做錯事，也需要被我們</a:t>
            </a:r>
            <a:r>
              <a:rPr lang="zh-TW" altLang="en-US" sz="2000" dirty="0" smtClean="0">
                <a:solidFill>
                  <a:srgbClr val="000066"/>
                </a:solidFill>
              </a:rPr>
              <a:t>接納。</a:t>
            </a:r>
            <a:endParaRPr lang="zh-TW" altLang="en-US" sz="2000" dirty="0">
              <a:solidFill>
                <a:srgbClr val="000066"/>
              </a:solidFill>
            </a:endParaRPr>
          </a:p>
          <a:p>
            <a:pPr eaLnBrk="1" hangingPunct="1"/>
            <a:endParaRPr lang="en-US" altLang="zh-TW" sz="2400" dirty="0">
              <a:solidFill>
                <a:srgbClr val="000066"/>
              </a:solidFill>
            </a:endParaRPr>
          </a:p>
        </p:txBody>
      </p:sp>
      <p:sp>
        <p:nvSpPr>
          <p:cNvPr id="6" name="太陽 5"/>
          <p:cNvSpPr/>
          <p:nvPr/>
        </p:nvSpPr>
        <p:spPr>
          <a:xfrm>
            <a:off x="660953" y="397586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5</a:t>
            </a:r>
            <a:endParaRPr lang="zh-TW" altLang="en-US" sz="55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48199" y="680146"/>
            <a:ext cx="76327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C00000"/>
                </a:solidFill>
              </a:rPr>
              <a:t>陪伴孩子通過失敗的低潮，這對孩子而言是非常珍貴</a:t>
            </a:r>
            <a:r>
              <a:rPr lang="zh-TW" altLang="en-US" sz="2400" dirty="0" smtClean="0">
                <a:solidFill>
                  <a:srgbClr val="C00000"/>
                </a:solidFill>
              </a:rPr>
              <a:t>的</a:t>
            </a:r>
            <a:endParaRPr lang="zh-TW" altLang="en-US" sz="1600" b="0" dirty="0">
              <a:solidFill>
                <a:srgbClr val="C00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0" dirty="0">
                <a:solidFill>
                  <a:srgbClr val="C00000"/>
                </a:solidFill>
              </a:rPr>
              <a:t>有一個從失敗中再爬起來的經驗，在往後的歲月裡，他會清楚「人生可以失敗，我會走出來」這樣的心情是用錢買不到</a:t>
            </a:r>
            <a:r>
              <a:rPr lang="zh-TW" altLang="en-US" sz="2000" b="0" dirty="0" smtClean="0">
                <a:solidFill>
                  <a:srgbClr val="C00000"/>
                </a:solidFill>
              </a:rPr>
              <a:t>。</a:t>
            </a:r>
            <a:endParaRPr lang="zh-TW" altLang="en-US" sz="20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pe021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46" y="4679561"/>
            <a:ext cx="1461259" cy="20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05805" y="2763099"/>
            <a:ext cx="9521687" cy="2365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zh-TW" altLang="en-US" sz="3300" kern="0" dirty="0" smtClean="0">
                <a:solidFill>
                  <a:srgbClr val="800000"/>
                </a:solidFill>
              </a:rPr>
              <a:t>經常讚美我們的孩子，讓讚美來增強他的自尊。</a:t>
            </a:r>
            <a:endParaRPr lang="en-US" altLang="zh-TW" sz="3300" kern="0" dirty="0" smtClean="0">
              <a:solidFill>
                <a:srgbClr val="800000"/>
              </a:solidFill>
            </a:endParaRPr>
          </a:p>
          <a:p>
            <a:pPr marL="0" lvl="1"/>
            <a:r>
              <a:rPr lang="zh-TW" altLang="en-US" sz="3300" kern="0" dirty="0" smtClean="0">
                <a:solidFill>
                  <a:srgbClr val="800000"/>
                </a:solidFill>
              </a:rPr>
              <a:t/>
            </a:r>
            <a:br>
              <a:rPr lang="zh-TW" altLang="en-US" sz="3300" kern="0" dirty="0" smtClean="0">
                <a:solidFill>
                  <a:srgbClr val="800000"/>
                </a:solidFill>
              </a:rPr>
            </a:br>
            <a:r>
              <a:rPr lang="zh-TW" altLang="en-US" sz="3300" kern="0" dirty="0" smtClean="0">
                <a:solidFill>
                  <a:sysClr val="windowText" lastClr="000000"/>
                </a:solidFill>
              </a:rPr>
              <a:t>我們獎勵或懲罰孩子是針對</a:t>
            </a:r>
            <a:r>
              <a:rPr lang="zh-TW" altLang="en-US" sz="3300" kern="0" dirty="0" smtClean="0">
                <a:solidFill>
                  <a:srgbClr val="800000"/>
                </a:solidFill>
              </a:rPr>
              <a:t>他的行為</a:t>
            </a:r>
            <a:r>
              <a:rPr lang="zh-TW" altLang="en-US" sz="3300" kern="0" dirty="0" smtClean="0">
                <a:solidFill>
                  <a:sysClr val="windowText" lastClr="000000"/>
                </a:solidFill>
              </a:rPr>
              <a:t>，</a:t>
            </a:r>
            <a:endParaRPr lang="en-US" altLang="zh-TW" sz="3300" kern="0" dirty="0" smtClean="0">
              <a:solidFill>
                <a:sysClr val="windowText" lastClr="000000"/>
              </a:solidFill>
            </a:endParaRPr>
          </a:p>
          <a:p>
            <a:pPr marL="0" lvl="1"/>
            <a:r>
              <a:rPr lang="zh-TW" altLang="en-US" sz="3300" kern="0" dirty="0" smtClean="0">
                <a:solidFill>
                  <a:sysClr val="windowText" lastClr="000000"/>
                </a:solidFill>
              </a:rPr>
              <a:t>而不是針對他這個人。</a:t>
            </a:r>
          </a:p>
        </p:txBody>
      </p:sp>
      <p:sp>
        <p:nvSpPr>
          <p:cNvPr id="6" name="太陽 5"/>
          <p:cNvSpPr/>
          <p:nvPr/>
        </p:nvSpPr>
        <p:spPr>
          <a:xfrm>
            <a:off x="660953" y="397586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 smtClean="0"/>
              <a:t>6</a:t>
            </a:r>
            <a:endParaRPr lang="zh-TW" altLang="en-US" sz="55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694148" y="1085979"/>
            <a:ext cx="4657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讚美的力量</a:t>
            </a:r>
            <a:endParaRPr lang="zh-TW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2681" y="715067"/>
            <a:ext cx="8240165" cy="159617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不管幾歲都要尊重他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964924" y="5616288"/>
            <a:ext cx="5545138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32941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800000"/>
                </a:solidFill>
              </a:rPr>
              <a:t>為所欲為，想做什麼就做什麼</a:t>
            </a:r>
            <a:r>
              <a:rPr lang="zh-TW" altLang="en-US" sz="2400" dirty="0" smtClean="0">
                <a:solidFill>
                  <a:srgbClr val="800000"/>
                </a:solidFill>
              </a:rPr>
              <a:t>，</a:t>
            </a:r>
            <a:endParaRPr lang="en-US" altLang="zh-TW" sz="2400" dirty="0" smtClean="0">
              <a:solidFill>
                <a:srgbClr val="8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 smtClean="0">
                <a:solidFill>
                  <a:srgbClr val="800000"/>
                </a:solidFill>
              </a:rPr>
              <a:t>這樣</a:t>
            </a:r>
            <a:r>
              <a:rPr lang="zh-TW" altLang="en-US" sz="2400" dirty="0">
                <a:solidFill>
                  <a:srgbClr val="800000"/>
                </a:solidFill>
              </a:rPr>
              <a:t>的孩子常常是最沒有安全感的孩子</a:t>
            </a:r>
            <a:endParaRPr lang="zh-TW" altLang="en-US" sz="2000" b="0" dirty="0">
              <a:solidFill>
                <a:srgbClr val="800000"/>
              </a:solidFill>
            </a:endParaRPr>
          </a:p>
        </p:txBody>
      </p:sp>
      <p:sp>
        <p:nvSpPr>
          <p:cNvPr id="8" name="太陽 7"/>
          <p:cNvSpPr/>
          <p:nvPr/>
        </p:nvSpPr>
        <p:spPr>
          <a:xfrm>
            <a:off x="806377" y="397565"/>
            <a:ext cx="2474843" cy="2027583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500" dirty="0"/>
              <a:t>7</a:t>
            </a:r>
            <a:endParaRPr lang="zh-TW" altLang="en-US" sz="55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94170" y="2719299"/>
            <a:ext cx="3570208" cy="600164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300" b="0" dirty="0">
                <a:solidFill>
                  <a:schemeClr val="bg1"/>
                </a:solidFill>
              </a:rPr>
              <a:t>不是經常跟他說：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394170" y="3793517"/>
            <a:ext cx="3664847" cy="1295401"/>
          </a:xfrm>
          <a:prstGeom prst="wedgeRoundRectCallout">
            <a:avLst>
              <a:gd name="adj1" fmla="val -34819"/>
              <a:gd name="adj2" fmla="val -78931"/>
              <a:gd name="adj3" fmla="val 16667"/>
            </a:avLst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b="0" dirty="0">
                <a:solidFill>
                  <a:schemeClr val="bg1"/>
                </a:solidFill>
              </a:rPr>
              <a:t>我就知道，這把傘你用三天就會丟掉，你的記性就這麼</a:t>
            </a:r>
            <a:r>
              <a:rPr lang="zh-TW" altLang="en-US" sz="2500" b="0" dirty="0" smtClean="0">
                <a:solidFill>
                  <a:schemeClr val="bg1"/>
                </a:solidFill>
              </a:rPr>
              <a:t>壞。</a:t>
            </a:r>
            <a:endParaRPr lang="zh-TW" altLang="en-US" sz="2500" b="0" dirty="0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363045" y="2646274"/>
            <a:ext cx="4416594" cy="600164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300" b="0">
                <a:solidFill>
                  <a:schemeClr val="bg1"/>
                </a:solidFill>
              </a:rPr>
              <a:t>要和顏悅色的對他說：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363045" y="3720494"/>
            <a:ext cx="4437779" cy="1652573"/>
          </a:xfrm>
          <a:prstGeom prst="wedgeRoundRectCallout">
            <a:avLst>
              <a:gd name="adj1" fmla="val 8106"/>
              <a:gd name="adj2" fmla="val -77958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b="0" dirty="0">
                <a:solidFill>
                  <a:schemeClr val="bg1"/>
                </a:solidFill>
              </a:rPr>
              <a:t>我知道你不是故意的，你並不想把傘丟掉，所以現在爸爸媽媽要來幫忙你想辦法，看看怎麼樣能夠不</a:t>
            </a:r>
            <a:r>
              <a:rPr lang="zh-TW" altLang="en-US" sz="2500" b="0" dirty="0" smtClean="0">
                <a:solidFill>
                  <a:schemeClr val="bg1"/>
                </a:solidFill>
              </a:rPr>
              <a:t>丟掉。</a:t>
            </a:r>
            <a:endParaRPr lang="zh-TW" altLang="en-U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2076</TotalTime>
  <Words>817</Words>
  <Application>Microsoft Office PowerPoint</Application>
  <PresentationFormat>寬螢幕</PresentationFormat>
  <Paragraphs>87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華康儷中黑</vt:lpstr>
      <vt:lpstr>微軟正黑體</vt:lpstr>
      <vt:lpstr>微軟正黑體 Light</vt:lpstr>
      <vt:lpstr>新細明體</vt:lpstr>
      <vt:lpstr>標楷體</vt:lpstr>
      <vt:lpstr>Arial</vt:lpstr>
      <vt:lpstr>Tw Cen MT</vt:lpstr>
      <vt:lpstr>Wingdings</vt:lpstr>
      <vt:lpstr>小水滴</vt:lpstr>
      <vt:lpstr>培養孩子的自尊自重  讀書會帶領人：宋琇珍</vt:lpstr>
      <vt:lpstr>PowerPoint 簡報</vt:lpstr>
      <vt:lpstr>以溫和的態度和孩子交往</vt:lpstr>
      <vt:lpstr>都是自己的感受在作祟</vt:lpstr>
      <vt:lpstr>培養孩子 做自己的決定</vt:lpstr>
      <vt:lpstr>了解孩子的 天賦與成長的速度</vt:lpstr>
      <vt:lpstr>及時的肯定</vt:lpstr>
      <vt:lpstr>PowerPoint 簡報</vt:lpstr>
      <vt:lpstr>不管幾歲都要尊重他</vt:lpstr>
      <vt:lpstr>PowerPoint 簡報</vt:lpstr>
      <vt:lpstr>PowerPoint 簡報</vt:lpstr>
      <vt:lpstr>父母孩子共同成長， 成為性格成熟有尊嚴的人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別在無意中傷害孩子</dc:title>
  <dc:creator>User</dc:creator>
  <cp:lastModifiedBy>User</cp:lastModifiedBy>
  <cp:revision>38</cp:revision>
  <dcterms:created xsi:type="dcterms:W3CDTF">2022-05-13T09:11:06Z</dcterms:created>
  <dcterms:modified xsi:type="dcterms:W3CDTF">2022-06-07T05:04:37Z</dcterms:modified>
</cp:coreProperties>
</file>