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5" roundtripDataSignature="AMtx7mh/6ZItKh27Sc/JtJYO0xj8Tefb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50A7B0-4886-43F4-99B9-2238DC9A05E8}">
  <a:tblStyle styleId="{3F50A7B0-4886-43F4-99B9-2238DC9A05E8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/>
      <a:tcStyle>
        <a:tcBdr/>
        <a:fill>
          <a:solidFill>
            <a:srgbClr val="DBE9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BE9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customschemas.google.com/relationships/presentationmetadata" Target="meta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0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1711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951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924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53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2160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746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038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16</a:t>
            </a:fld>
            <a:endParaRPr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005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17</a:t>
            </a:fld>
            <a:endParaRPr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43763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18</a:t>
            </a:fld>
            <a:endParaRPr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2700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19</a:t>
            </a:fld>
            <a:endParaRPr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13701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8766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20</a:t>
            </a:fld>
            <a:endParaRPr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5006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1185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711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769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8154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0119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365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880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8594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151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011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053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0844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1313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474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0539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1631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453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9181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7162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855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9615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277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81613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5866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52787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4023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9189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8636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3810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3391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97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3613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60048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6699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9657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21813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27461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742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68382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1442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0032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531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211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201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24364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64307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6404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6479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37417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8512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30349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52626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9753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5516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0383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1" name="Google Shape;1111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7028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60465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02951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64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64272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8206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865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5362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054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8057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99743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87641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0" name="Google Shape;1260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9426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7248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4" name="Google Shape;1284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8838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86721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4" name="Google Shape;1314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2760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842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566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709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90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8" name="Google Shape;28;p90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90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90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9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9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90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4" name="Google Shape;34;p90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90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90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90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</p:sp>
      </p:grpSp>
      <p:sp>
        <p:nvSpPr>
          <p:cNvPr id="38" name="Google Shape;38;p90"/>
          <p:cNvSpPr txBox="1"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0"/>
          <p:cNvSpPr txBox="1"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0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0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9"/>
          <p:cNvSpPr txBox="1"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99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9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0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0"/>
          <p:cNvSpPr txBox="1"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100"/>
          <p:cNvSpPr txBox="1">
            <a:spLocks noGrp="1"/>
          </p:cNvSpPr>
          <p:nvPr>
            <p:ph type="body" idx="2"/>
          </p:nvPr>
        </p:nvSpPr>
        <p:spPr>
          <a:xfrm>
            <a:off x="609599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9" name="Google Shape;109;p100"/>
          <p:cNvSpPr txBox="1">
            <a:spLocks noGrp="1"/>
          </p:cNvSpPr>
          <p:nvPr>
            <p:ph type="body" idx="3"/>
          </p:nvPr>
        </p:nvSpPr>
        <p:spPr>
          <a:xfrm>
            <a:off x="3866640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100"/>
          <p:cNvSpPr txBox="1">
            <a:spLocks noGrp="1"/>
          </p:cNvSpPr>
          <p:nvPr>
            <p:ph type="body" idx="4"/>
          </p:nvPr>
        </p:nvSpPr>
        <p:spPr>
          <a:xfrm>
            <a:off x="3866640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1" name="Google Shape;111;p100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0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0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0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2"/>
          <p:cNvSpPr txBox="1"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02"/>
          <p:cNvSpPr txBox="1">
            <a:spLocks noGrp="1"/>
          </p:cNvSpPr>
          <p:nvPr>
            <p:ph type="body" idx="1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2" name="Google Shape;122;p102"/>
          <p:cNvSpPr txBox="1">
            <a:spLocks noGrp="1"/>
          </p:cNvSpPr>
          <p:nvPr>
            <p:ph type="body" idx="2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>
            <a:endParaRPr/>
          </a:p>
        </p:txBody>
      </p:sp>
      <p:sp>
        <p:nvSpPr>
          <p:cNvPr id="123" name="Google Shape;123;p10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0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3"/>
          <p:cNvSpPr txBox="1"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3"/>
          <p:cNvSpPr>
            <a:spLocks noGrp="1"/>
          </p:cNvSpPr>
          <p:nvPr>
            <p:ph type="pic" idx="2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03"/>
          <p:cNvSpPr txBox="1">
            <a:spLocks noGrp="1"/>
          </p:cNvSpPr>
          <p:nvPr>
            <p:ph type="body" idx="1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0" name="Google Shape;130;p10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0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說明文字">
  <p:cSld name="標題與說明文字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4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04"/>
          <p:cNvSpPr txBox="1"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0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0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0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 (含標題)">
  <p:cSld name="引述 (含標題)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5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05"/>
          <p:cNvSpPr txBox="1">
            <a:spLocks noGrp="1"/>
          </p:cNvSpPr>
          <p:nvPr>
            <p:ph type="body" idx="1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2" name="Google Shape;142;p105"/>
          <p:cNvSpPr txBox="1">
            <a:spLocks noGrp="1"/>
          </p:cNvSpPr>
          <p:nvPr>
            <p:ph type="body" idx="2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0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6" name="Google Shape;146;p105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7" name="Google Shape;147;p105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">
  <p:cSld name="名片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6"/>
          <p:cNvSpPr txBox="1"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6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0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名片">
  <p:cSld name="引述名片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7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7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7" name="Google Shape;157;p107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0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0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1" name="Google Shape;161;p107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62" name="Google Shape;162;p107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是非題">
  <p:cSld name="是非題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8"/>
          <p:cNvSpPr txBox="1"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08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66" name="Google Shape;166;p108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0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0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1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6" name="Google Shape;46;p9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9"/>
          <p:cNvSpPr txBox="1">
            <a:spLocks noGrp="1"/>
          </p:cNvSpPr>
          <p:nvPr>
            <p:ph type="title"/>
          </p:nvPr>
        </p:nvSpPr>
        <p:spPr>
          <a:xfrm rot="5400000">
            <a:off x="3840993" y="2745919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9"/>
          <p:cNvSpPr txBox="1">
            <a:spLocks noGrp="1"/>
          </p:cNvSpPr>
          <p:nvPr>
            <p:ph type="body" idx="1"/>
          </p:nvPr>
        </p:nvSpPr>
        <p:spPr>
          <a:xfrm rot="5400000">
            <a:off x="581386" y="637812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73" name="Google Shape;173;p10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0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兩項物件在文字之上" type="twoObjOverTx">
  <p:cSld name="TWO_OBJECTS_OVER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6" name="Google Shape;56;p9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7" name="Google Shape;57;p93"/>
          <p:cNvSpPr txBox="1">
            <a:spLocks noGrp="1"/>
          </p:cNvSpPr>
          <p:nvPr>
            <p:ph type="body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9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兩項物件及文字" type="twoObjAndTx">
  <p:cSld name="TWO_OBJECTS_AND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94"/>
          <p:cNvSpPr txBox="1">
            <a:spLocks noGrp="1"/>
          </p:cNvSpPr>
          <p:nvPr>
            <p:ph type="body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5" name="Google Shape;65;p94"/>
          <p:cNvSpPr txBox="1">
            <a:spLocks noGrp="1"/>
          </p:cNvSpPr>
          <p:nvPr>
            <p:ph type="body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9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5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5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2" name="Google Shape;72;p9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四項物件" type="fourObj">
  <p:cSld name="FOUR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8" name="Google Shape;78;p9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96"/>
          <p:cNvSpPr txBox="1">
            <a:spLocks noGrp="1"/>
          </p:cNvSpPr>
          <p:nvPr>
            <p:ph type="body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96"/>
          <p:cNvSpPr txBox="1">
            <a:spLocks noGrp="1"/>
          </p:cNvSpPr>
          <p:nvPr>
            <p:ph type="body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1" name="Google Shape;81;p9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兩項物件" type="txAndTwoObj">
  <p:cSld name="TEXT_AND_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7" name="Google Shape;87;p9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8" name="Google Shape;88;p97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9" name="Google Shape;89;p9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8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8"/>
          <p:cNvSpPr txBox="1">
            <a:spLocks noGrp="1"/>
          </p:cNvSpPr>
          <p:nvPr>
            <p:ph type="body" idx="1"/>
          </p:nvPr>
        </p:nvSpPr>
        <p:spPr>
          <a:xfrm>
            <a:off x="609600" y="2160589"/>
            <a:ext cx="3088109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95" name="Google Shape;95;p98"/>
          <p:cNvSpPr txBox="1">
            <a:spLocks noGrp="1"/>
          </p:cNvSpPr>
          <p:nvPr>
            <p:ph type="body" idx="2"/>
          </p:nvPr>
        </p:nvSpPr>
        <p:spPr>
          <a:xfrm>
            <a:off x="3869204" y="2160590"/>
            <a:ext cx="3088110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96" name="Google Shape;96;p9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89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Google Shape;11;p89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;p89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89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" name="Google Shape;14;p8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8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89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89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89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89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89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8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89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8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8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8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3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12" Type="http://schemas.openxmlformats.org/officeDocument/2006/relationships/image" Target="../media/image8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11" Type="http://schemas.openxmlformats.org/officeDocument/2006/relationships/image" Target="../media/image81.jpg"/><Relationship Id="rId5" Type="http://schemas.openxmlformats.org/officeDocument/2006/relationships/image" Target="../media/image76.jpg"/><Relationship Id="rId10" Type="http://schemas.openxmlformats.org/officeDocument/2006/relationships/hyperlink" Target="about:blank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80.jpg"/><Relationship Id="rId14" Type="http://schemas.openxmlformats.org/officeDocument/2006/relationships/image" Target="../media/image8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10" Type="http://schemas.openxmlformats.org/officeDocument/2006/relationships/image" Target="../media/image95.jpg"/><Relationship Id="rId4" Type="http://schemas.openxmlformats.org/officeDocument/2006/relationships/image" Target="../media/image89.jpg"/><Relationship Id="rId9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12" Type="http://schemas.openxmlformats.org/officeDocument/2006/relationships/image" Target="../media/image12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11" Type="http://schemas.openxmlformats.org/officeDocument/2006/relationships/image" Target="../media/image120.jpg"/><Relationship Id="rId5" Type="http://schemas.openxmlformats.org/officeDocument/2006/relationships/image" Target="../media/image114.jpg"/><Relationship Id="rId10" Type="http://schemas.openxmlformats.org/officeDocument/2006/relationships/image" Target="../media/image119.jpg"/><Relationship Id="rId4" Type="http://schemas.openxmlformats.org/officeDocument/2006/relationships/image" Target="../media/image113.jpg"/><Relationship Id="rId9" Type="http://schemas.openxmlformats.org/officeDocument/2006/relationships/image" Target="../media/image1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11" Type="http://schemas.openxmlformats.org/officeDocument/2006/relationships/image" Target="../media/image130.jpg"/><Relationship Id="rId5" Type="http://schemas.openxmlformats.org/officeDocument/2006/relationships/image" Target="../media/image124.jpg"/><Relationship Id="rId10" Type="http://schemas.openxmlformats.org/officeDocument/2006/relationships/image" Target="../media/image129.png"/><Relationship Id="rId4" Type="http://schemas.openxmlformats.org/officeDocument/2006/relationships/image" Target="../media/image123.jpg"/><Relationship Id="rId9" Type="http://schemas.openxmlformats.org/officeDocument/2006/relationships/image" Target="../media/image128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11" Type="http://schemas.openxmlformats.org/officeDocument/2006/relationships/image" Target="../media/image28.jpg"/><Relationship Id="rId5" Type="http://schemas.openxmlformats.org/officeDocument/2006/relationships/image" Target="../media/image133.jpg"/><Relationship Id="rId10" Type="http://schemas.openxmlformats.org/officeDocument/2006/relationships/image" Target="../media/image138.png"/><Relationship Id="rId4" Type="http://schemas.openxmlformats.org/officeDocument/2006/relationships/image" Target="../media/image132.jpg"/><Relationship Id="rId9" Type="http://schemas.openxmlformats.org/officeDocument/2006/relationships/image" Target="../media/image137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g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jpg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g"/><Relationship Id="rId3" Type="http://schemas.openxmlformats.org/officeDocument/2006/relationships/image" Target="../media/image174.jpg"/><Relationship Id="rId7" Type="http://schemas.openxmlformats.org/officeDocument/2006/relationships/image" Target="../media/image17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g"/><Relationship Id="rId5" Type="http://schemas.openxmlformats.org/officeDocument/2006/relationships/image" Target="../media/image176.jpg"/><Relationship Id="rId4" Type="http://schemas.openxmlformats.org/officeDocument/2006/relationships/image" Target="../media/image17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1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g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g"/><Relationship Id="rId3" Type="http://schemas.openxmlformats.org/officeDocument/2006/relationships/image" Target="../media/image192.jpg"/><Relationship Id="rId7" Type="http://schemas.openxmlformats.org/officeDocument/2006/relationships/image" Target="../media/image19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g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g"/><Relationship Id="rId3" Type="http://schemas.openxmlformats.org/officeDocument/2006/relationships/image" Target="../media/image198.jpg"/><Relationship Id="rId7" Type="http://schemas.openxmlformats.org/officeDocument/2006/relationships/image" Target="../media/image20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06.jpg"/><Relationship Id="rId4" Type="http://schemas.openxmlformats.org/officeDocument/2006/relationships/image" Target="../media/image20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jpg"/><Relationship Id="rId5" Type="http://schemas.openxmlformats.org/officeDocument/2006/relationships/image" Target="../media/image218.jpg"/><Relationship Id="rId4" Type="http://schemas.openxmlformats.org/officeDocument/2006/relationships/image" Target="../media/image21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g"/><Relationship Id="rId5" Type="http://schemas.openxmlformats.org/officeDocument/2006/relationships/image" Target="../media/image222.jpg"/><Relationship Id="rId4" Type="http://schemas.openxmlformats.org/officeDocument/2006/relationships/image" Target="../media/image22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g"/><Relationship Id="rId5" Type="http://schemas.openxmlformats.org/officeDocument/2006/relationships/image" Target="../media/image226.jpg"/><Relationship Id="rId4" Type="http://schemas.openxmlformats.org/officeDocument/2006/relationships/image" Target="../media/image22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jpg"/><Relationship Id="rId5" Type="http://schemas.openxmlformats.org/officeDocument/2006/relationships/image" Target="../media/image234.jpg"/><Relationship Id="rId4" Type="http://schemas.openxmlformats.org/officeDocument/2006/relationships/image" Target="../media/image233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4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537" y="689625"/>
            <a:ext cx="6967665" cy="27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"/>
          <p:cNvSpPr txBox="1"/>
          <p:nvPr/>
        </p:nvSpPr>
        <p:spPr>
          <a:xfrm>
            <a:off x="5079827" y="1364202"/>
            <a:ext cx="3872448" cy="753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</a:pPr>
            <a:endParaRPr sz="4400" b="1" i="0" u="none" strike="noStrike" cap="small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2" name="Google Shape;18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716" y="689625"/>
            <a:ext cx="1506069" cy="150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5377889"/>
            <a:ext cx="3036309" cy="142143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4" name="Google Shape;184;p1"/>
          <p:cNvSpPr txBox="1"/>
          <p:nvPr/>
        </p:nvSpPr>
        <p:spPr>
          <a:xfrm>
            <a:off x="971600" y="41091"/>
            <a:ext cx="8461292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20"/>
              <a:buFont typeface="Noto Sans Symbols"/>
              <a:buNone/>
            </a:pPr>
            <a:r>
              <a:rPr lang="zh-TW" sz="36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110學年度瑞梅國小新生家長線上座談會</a:t>
            </a:r>
            <a:endParaRPr sz="3600" b="1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"/>
          <p:cNvSpPr txBox="1"/>
          <p:nvPr/>
        </p:nvSpPr>
        <p:spPr>
          <a:xfrm>
            <a:off x="1520234" y="709786"/>
            <a:ext cx="7476620" cy="228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瑞梅新鮮人三部曲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閱讀瑞梅 認識瑞梅 愛上瑞梅  </a:t>
            </a:r>
            <a:endParaRPr/>
          </a:p>
        </p:txBody>
      </p:sp>
      <p:sp>
        <p:nvSpPr>
          <p:cNvPr id="186" name="Google Shape;186;p1"/>
          <p:cNvSpPr txBox="1"/>
          <p:nvPr/>
        </p:nvSpPr>
        <p:spPr>
          <a:xfrm>
            <a:off x="1990615" y="2763922"/>
            <a:ext cx="3678907" cy="339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endParaRPr/>
          </a:p>
        </p:txBody>
      </p:sp>
      <p:pic>
        <p:nvPicPr>
          <p:cNvPr id="187" name="Google Shape;1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5936" y="3933056"/>
            <a:ext cx="4815983" cy="25727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"/>
          <p:cNvSpPr/>
          <p:nvPr/>
        </p:nvSpPr>
        <p:spPr>
          <a:xfrm>
            <a:off x="2411760" y="3212976"/>
            <a:ext cx="4104456" cy="69269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三</a:t>
            </a:r>
            <a:r>
              <a:rPr lang="zh-TW" sz="360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優質學校團隊</a:t>
            </a:r>
            <a:endParaRPr/>
          </a:p>
        </p:txBody>
      </p:sp>
      <p:grpSp>
        <p:nvGrpSpPr>
          <p:cNvPr id="273" name="Google Shape;273;p10"/>
          <p:cNvGrpSpPr/>
          <p:nvPr/>
        </p:nvGrpSpPr>
        <p:grpSpPr>
          <a:xfrm>
            <a:off x="2987824" y="2132856"/>
            <a:ext cx="3114949" cy="962790"/>
            <a:chOff x="4643438" y="214290"/>
            <a:chExt cx="3114963" cy="962544"/>
          </a:xfrm>
        </p:grpSpPr>
        <p:sp>
          <p:nvSpPr>
            <p:cNvPr id="274" name="Google Shape;274;p10"/>
            <p:cNvSpPr/>
            <p:nvPr/>
          </p:nvSpPr>
          <p:spPr>
            <a:xfrm rot="-197159">
              <a:off x="4939640" y="651600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Ruimei Elementary School</a:t>
              </a: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4643438" y="214290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312773" y="370704"/>
            <a:ext cx="4403243" cy="1764832"/>
            <a:chOff x="-396552" y="7268"/>
            <a:chExt cx="4176464" cy="1765549"/>
          </a:xfrm>
        </p:grpSpPr>
        <p:sp>
          <p:nvSpPr>
            <p:cNvPr id="281" name="Google Shape;281;p11"/>
            <p:cNvSpPr/>
            <p:nvPr/>
          </p:nvSpPr>
          <p:spPr>
            <a:xfrm>
              <a:off x="-168124" y="1052737"/>
              <a:ext cx="3948035" cy="720080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國小部各處室主任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396552" y="7268"/>
              <a:ext cx="4176464" cy="829444"/>
            </a:xfrm>
            <a:prstGeom prst="roundRect">
              <a:avLst>
                <a:gd name="adj" fmla="val 49227"/>
              </a:avLst>
            </a:prstGeom>
            <a:solidFill>
              <a:srgbClr val="B6E995"/>
            </a:solidFill>
            <a:ln w="19050" cap="rnd" cmpd="sng">
              <a:solidFill>
                <a:srgbClr val="3F78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三、優質學校團隊</a:t>
              </a:r>
              <a:endParaRPr/>
            </a:p>
          </p:txBody>
        </p:sp>
      </p:grpSp>
      <p:pic>
        <p:nvPicPr>
          <p:cNvPr id="283" name="Google Shape;2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773" y="2492895"/>
            <a:ext cx="1790733" cy="26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1"/>
          <p:cNvSpPr txBox="1"/>
          <p:nvPr/>
        </p:nvSpPr>
        <p:spPr>
          <a:xfrm>
            <a:off x="66815" y="5301208"/>
            <a:ext cx="20161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教務主任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詹淑妃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4394" y="2492896"/>
            <a:ext cx="1805947" cy="26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0232" y="2492895"/>
            <a:ext cx="1814749" cy="26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1"/>
          <p:cNvSpPr txBox="1"/>
          <p:nvPr/>
        </p:nvSpPr>
        <p:spPr>
          <a:xfrm>
            <a:off x="2198325" y="5342225"/>
            <a:ext cx="20161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學務主任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黃昶皓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 txBox="1"/>
          <p:nvPr/>
        </p:nvSpPr>
        <p:spPr>
          <a:xfrm>
            <a:off x="4428033" y="5325649"/>
            <a:ext cx="20161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總務主任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林意欽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 txBox="1"/>
          <p:nvPr/>
        </p:nvSpPr>
        <p:spPr>
          <a:xfrm>
            <a:off x="6559543" y="5312064"/>
            <a:ext cx="20161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輔導主任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郭乃華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3751" y="2492895"/>
            <a:ext cx="1850407" cy="26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2"/>
          <p:cNvGrpSpPr/>
          <p:nvPr/>
        </p:nvGrpSpPr>
        <p:grpSpPr>
          <a:xfrm>
            <a:off x="312773" y="370704"/>
            <a:ext cx="4403243" cy="1764832"/>
            <a:chOff x="-396552" y="7268"/>
            <a:chExt cx="4176464" cy="1765549"/>
          </a:xfrm>
        </p:grpSpPr>
        <p:sp>
          <p:nvSpPr>
            <p:cNvPr id="296" name="Google Shape;296;p12"/>
            <p:cNvSpPr/>
            <p:nvPr/>
          </p:nvSpPr>
          <p:spPr>
            <a:xfrm>
              <a:off x="-168124" y="1052737"/>
              <a:ext cx="3948035" cy="720080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幼兒園教師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297" name="Google Shape;297;p12"/>
            <p:cNvSpPr/>
            <p:nvPr/>
          </p:nvSpPr>
          <p:spPr>
            <a:xfrm>
              <a:off x="-396552" y="7268"/>
              <a:ext cx="4176464" cy="829444"/>
            </a:xfrm>
            <a:prstGeom prst="roundRect">
              <a:avLst>
                <a:gd name="adj" fmla="val 49227"/>
              </a:avLst>
            </a:prstGeom>
            <a:solidFill>
              <a:srgbClr val="B6E995"/>
            </a:solidFill>
            <a:ln w="19050" cap="rnd" cmpd="sng">
              <a:solidFill>
                <a:srgbClr val="3F78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三、優質學校團隊</a:t>
              </a:r>
              <a:endParaRPr/>
            </a:p>
          </p:txBody>
        </p:sp>
      </p:grpSp>
      <p:sp>
        <p:nvSpPr>
          <p:cNvPr id="298" name="Google Shape;298;p12"/>
          <p:cNvSpPr txBox="1"/>
          <p:nvPr/>
        </p:nvSpPr>
        <p:spPr>
          <a:xfrm>
            <a:off x="758475" y="5448673"/>
            <a:ext cx="2016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幼兒園主任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李苡寧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2"/>
          <p:cNvSpPr txBox="1"/>
          <p:nvPr/>
        </p:nvSpPr>
        <p:spPr>
          <a:xfrm>
            <a:off x="3302319" y="5431037"/>
            <a:ext cx="20161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曾玉婷老師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2"/>
          <p:cNvSpPr txBox="1"/>
          <p:nvPr/>
        </p:nvSpPr>
        <p:spPr>
          <a:xfrm>
            <a:off x="5853840" y="5276397"/>
            <a:ext cx="2016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教保員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吳素紀老師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5" y="2661824"/>
            <a:ext cx="1800200" cy="261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9677" y="2661824"/>
            <a:ext cx="1874455" cy="261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6242" y="2704401"/>
            <a:ext cx="1750094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13"/>
          <p:cNvGrpSpPr/>
          <p:nvPr/>
        </p:nvGrpSpPr>
        <p:grpSpPr>
          <a:xfrm>
            <a:off x="312773" y="370704"/>
            <a:ext cx="4403243" cy="1764832"/>
            <a:chOff x="-396552" y="7268"/>
            <a:chExt cx="4176464" cy="1765549"/>
          </a:xfrm>
        </p:grpSpPr>
        <p:sp>
          <p:nvSpPr>
            <p:cNvPr id="309" name="Google Shape;309;p13"/>
            <p:cNvSpPr/>
            <p:nvPr/>
          </p:nvSpPr>
          <p:spPr>
            <a:xfrm>
              <a:off x="-168124" y="1052737"/>
              <a:ext cx="3948035" cy="720080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一年級導師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-396552" y="7268"/>
              <a:ext cx="4176464" cy="829444"/>
            </a:xfrm>
            <a:prstGeom prst="roundRect">
              <a:avLst>
                <a:gd name="adj" fmla="val 49227"/>
              </a:avLst>
            </a:prstGeom>
            <a:solidFill>
              <a:srgbClr val="B6E995"/>
            </a:solidFill>
            <a:ln w="19050" cap="rnd" cmpd="sng">
              <a:solidFill>
                <a:srgbClr val="3F78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三、優質學校團隊</a:t>
              </a:r>
              <a:endParaRPr/>
            </a:p>
          </p:txBody>
        </p:sp>
      </p:grpSp>
      <p:sp>
        <p:nvSpPr>
          <p:cNvPr id="311" name="Google Shape;311;p13"/>
          <p:cNvSpPr txBox="1"/>
          <p:nvPr/>
        </p:nvSpPr>
        <p:spPr>
          <a:xfrm>
            <a:off x="307027" y="5312063"/>
            <a:ext cx="20161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一年忠班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田嘉麗老師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2457928" y="5276398"/>
            <a:ext cx="20161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一年孝班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劉慧琴老師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4607135" y="5312063"/>
            <a:ext cx="2016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一年仁班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麥錦雅老師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"/>
          <p:cNvSpPr txBox="1"/>
          <p:nvPr/>
        </p:nvSpPr>
        <p:spPr>
          <a:xfrm>
            <a:off x="6559543" y="5312064"/>
            <a:ext cx="2016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一年愛班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古月香老師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661" y="2492895"/>
            <a:ext cx="1862706" cy="261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3955" y="2497366"/>
            <a:ext cx="1990470" cy="265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3295" y="2488301"/>
            <a:ext cx="2036154" cy="26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0951" y="2497366"/>
            <a:ext cx="1736797" cy="261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"/>
          <p:cNvSpPr txBox="1">
            <a:spLocks noGrp="1"/>
          </p:cNvSpPr>
          <p:nvPr>
            <p:ph type="body" idx="4294967295"/>
          </p:nvPr>
        </p:nvSpPr>
        <p:spPr>
          <a:xfrm>
            <a:off x="0" y="189865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教師專業學習社群</a:t>
            </a:r>
            <a:endParaRPr/>
          </a:p>
        </p:txBody>
      </p:sp>
      <p:grpSp>
        <p:nvGrpSpPr>
          <p:cNvPr id="324" name="Google Shape;324;p14"/>
          <p:cNvGrpSpPr/>
          <p:nvPr/>
        </p:nvGrpSpPr>
        <p:grpSpPr>
          <a:xfrm>
            <a:off x="215115" y="149275"/>
            <a:ext cx="4176487" cy="1690842"/>
            <a:chOff x="-396552" y="7268"/>
            <a:chExt cx="4176464" cy="1691529"/>
          </a:xfrm>
        </p:grpSpPr>
        <p:sp>
          <p:nvSpPr>
            <p:cNvPr id="325" name="Google Shape;325;p14"/>
            <p:cNvSpPr/>
            <p:nvPr/>
          </p:nvSpPr>
          <p:spPr>
            <a:xfrm>
              <a:off x="-144524" y="978717"/>
              <a:ext cx="3672408" cy="720080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課程研發部隊</a:t>
              </a: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-396552" y="7268"/>
              <a:ext cx="4176464" cy="829444"/>
            </a:xfrm>
            <a:prstGeom prst="roundRect">
              <a:avLst>
                <a:gd name="adj" fmla="val 49227"/>
              </a:avLst>
            </a:prstGeom>
            <a:solidFill>
              <a:srgbClr val="B6E995"/>
            </a:solidFill>
            <a:ln w="19050" cap="rnd" cmpd="sng">
              <a:solidFill>
                <a:srgbClr val="3F78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三、優質學校團隊</a:t>
              </a:r>
              <a:endParaRPr/>
            </a:p>
          </p:txBody>
        </p:sp>
      </p:grpSp>
      <p:sp>
        <p:nvSpPr>
          <p:cNvPr id="327" name="Google Shape;327;p14"/>
          <p:cNvSpPr/>
          <p:nvPr/>
        </p:nvSpPr>
        <p:spPr>
          <a:xfrm>
            <a:off x="4283991" y="1109064"/>
            <a:ext cx="3672428" cy="719787"/>
          </a:xfrm>
          <a:prstGeom prst="roundRect">
            <a:avLst>
              <a:gd name="adj" fmla="val 49227"/>
            </a:avLst>
          </a:prstGeom>
          <a:solidFill>
            <a:srgbClr val="FFFF00"/>
          </a:solidFill>
          <a:ln w="19050" cap="rnd" cmpd="sng">
            <a:solidFill>
              <a:srgbClr val="6C64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家長後勤部隊</a:t>
            </a:r>
            <a:endParaRPr/>
          </a:p>
        </p:txBody>
      </p:sp>
      <p:sp>
        <p:nvSpPr>
          <p:cNvPr id="328" name="Google Shape;328;p14"/>
          <p:cNvSpPr/>
          <p:nvPr/>
        </p:nvSpPr>
        <p:spPr>
          <a:xfrm>
            <a:off x="4283991" y="1898044"/>
            <a:ext cx="4572000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ts val="1680"/>
              <a:buFont typeface="Noto Sans Symbols"/>
              <a:buChar char="🞆"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瑞梅國小志工合計共60位， 分為以下3組：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1.圖書志工   2.交通志工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3.環保志工   </a:t>
            </a: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</a:t>
            </a:r>
            <a:endParaRPr/>
          </a:p>
        </p:txBody>
      </p:sp>
      <p:pic>
        <p:nvPicPr>
          <p:cNvPr id="329" name="Google Shape;329;p14" descr="IMG_55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192" y="4869160"/>
            <a:ext cx="2376487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780" y="2339382"/>
            <a:ext cx="3240060" cy="197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780" y="4448746"/>
            <a:ext cx="3357848" cy="188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1602" y="3584650"/>
            <a:ext cx="230425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56176" y="4869160"/>
            <a:ext cx="2422972" cy="1817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"/>
          <p:cNvSpPr/>
          <p:nvPr/>
        </p:nvSpPr>
        <p:spPr>
          <a:xfrm>
            <a:off x="2164929" y="3169240"/>
            <a:ext cx="4266474" cy="96183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四</a:t>
            </a:r>
            <a:r>
              <a:rPr lang="zh-TW" sz="330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、108課綱說明</a:t>
            </a:r>
            <a:endParaRPr sz="33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39" name="Google Shape;33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19" y="188640"/>
            <a:ext cx="1129382" cy="112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672" y="508748"/>
            <a:ext cx="3739344" cy="249289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1" name="Google Shape;34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355976" y="4256136"/>
            <a:ext cx="3874133" cy="258275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16"/>
          <p:cNvGrpSpPr/>
          <p:nvPr/>
        </p:nvGrpSpPr>
        <p:grpSpPr>
          <a:xfrm>
            <a:off x="305094" y="788170"/>
            <a:ext cx="2894410" cy="421119"/>
            <a:chOff x="6168776" y="1221671"/>
            <a:chExt cx="4455682" cy="648218"/>
          </a:xfrm>
        </p:grpSpPr>
        <p:sp>
          <p:nvSpPr>
            <p:cNvPr id="348" name="Google Shape;348;p16"/>
            <p:cNvSpPr/>
            <p:nvPr/>
          </p:nvSpPr>
          <p:spPr>
            <a:xfrm>
              <a:off x="6168776" y="1221671"/>
              <a:ext cx="4455682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7B3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6"/>
            <p:cNvSpPr txBox="1"/>
            <p:nvPr/>
          </p:nvSpPr>
          <p:spPr>
            <a:xfrm>
              <a:off x="6656318" y="1230323"/>
              <a:ext cx="3798250" cy="639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1">
                  <a:solidFill>
                    <a:srgbClr val="003300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為什麼要改課綱呢?</a:t>
              </a:r>
              <a:endParaRPr sz="2100" b="1">
                <a:solidFill>
                  <a:srgbClr val="0033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350" name="Google Shape;350;p16" descr="C:\Users\User\Desktop\19bcefc81bbc123b97e32072f8e765f8-395428.png"/>
          <p:cNvPicPr preferRelativeResize="0"/>
          <p:nvPr/>
        </p:nvPicPr>
        <p:blipFill rotWithShape="1">
          <a:blip r:embed="rId3">
            <a:alphaModFix/>
          </a:blip>
          <a:srcRect l="19114" t="12546" r="2193" b="1697"/>
          <a:stretch/>
        </p:blipFill>
        <p:spPr>
          <a:xfrm>
            <a:off x="251520" y="1938358"/>
            <a:ext cx="3078342" cy="39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6"/>
          <p:cNvSpPr txBox="1"/>
          <p:nvPr/>
        </p:nvSpPr>
        <p:spPr>
          <a:xfrm>
            <a:off x="3221850" y="2280937"/>
            <a:ext cx="56166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時代改變太快，</a:t>
            </a:r>
            <a:endParaRPr sz="21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我們已經無法預測未來的世界需要什麼樣的能力</a:t>
            </a:r>
            <a:endParaRPr sz="21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2" name="Google Shape;352;p16"/>
          <p:cNvSpPr txBox="1"/>
          <p:nvPr/>
        </p:nvSpPr>
        <p:spPr>
          <a:xfrm>
            <a:off x="3221850" y="3320988"/>
            <a:ext cx="6138174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因此，</a:t>
            </a:r>
            <a:endParaRPr sz="24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為了適應現在生活和面對未來挑戰，</a:t>
            </a:r>
            <a:endParaRPr sz="24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孩子必須學會</a:t>
            </a:r>
            <a:endParaRPr sz="24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｢如何學習的方法｣</a:t>
            </a: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及養成</a:t>
            </a:r>
            <a:r>
              <a:rPr lang="zh-TW" sz="24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｢終身學習的態度｣</a:t>
            </a:r>
            <a:endParaRPr sz="2400" b="1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3" name="Google Shape;353;p16"/>
          <p:cNvSpPr txBox="1"/>
          <p:nvPr/>
        </p:nvSpPr>
        <p:spPr>
          <a:xfrm>
            <a:off x="7391675" y="998730"/>
            <a:ext cx="165604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資料來源：親子天下雜誌</a:t>
            </a:r>
            <a:endParaRPr/>
          </a:p>
        </p:txBody>
      </p:sp>
    </p:spTree>
  </p:cSld>
  <p:clrMapOvr>
    <a:masterClrMapping/>
  </p:clrMapOvr>
  <p:transition spd="slow" advClick="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7"/>
          <p:cNvGrpSpPr/>
          <p:nvPr/>
        </p:nvGrpSpPr>
        <p:grpSpPr>
          <a:xfrm>
            <a:off x="162623" y="620688"/>
            <a:ext cx="2894410" cy="421119"/>
            <a:chOff x="6168776" y="1221671"/>
            <a:chExt cx="4455682" cy="648218"/>
          </a:xfrm>
        </p:grpSpPr>
        <p:sp>
          <p:nvSpPr>
            <p:cNvPr id="360" name="Google Shape;360;p17"/>
            <p:cNvSpPr/>
            <p:nvPr/>
          </p:nvSpPr>
          <p:spPr>
            <a:xfrm>
              <a:off x="6168776" y="1221671"/>
              <a:ext cx="4455682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7B3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 txBox="1"/>
            <p:nvPr/>
          </p:nvSpPr>
          <p:spPr>
            <a:xfrm>
              <a:off x="6722842" y="1230323"/>
              <a:ext cx="3087558" cy="639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1">
                  <a:solidFill>
                    <a:srgbClr val="0033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｢素養｣ </a:t>
              </a:r>
              <a:r>
                <a:rPr lang="zh-TW" sz="2100" b="1">
                  <a:solidFill>
                    <a:srgbClr val="003300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是</a:t>
              </a:r>
              <a:r>
                <a:rPr lang="zh-TW" sz="2100" b="1">
                  <a:solidFill>
                    <a:srgbClr val="0033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什麼</a:t>
              </a:r>
              <a:r>
                <a:rPr lang="zh-TW" sz="2100" b="1">
                  <a:solidFill>
                    <a:srgbClr val="003300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?</a:t>
              </a:r>
              <a:endParaRPr sz="2100" b="1">
                <a:solidFill>
                  <a:srgbClr val="0033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362" name="Google Shape;362;p17" descr="C:\Users\User\Desktop\8bdea7725ab4906a4aa99922111f6a1b-329006.png"/>
          <p:cNvPicPr preferRelativeResize="0"/>
          <p:nvPr/>
        </p:nvPicPr>
        <p:blipFill rotWithShape="1">
          <a:blip r:embed="rId3">
            <a:alphaModFix/>
          </a:blip>
          <a:srcRect l="9674" t="12365" r="2195" b="2590"/>
          <a:stretch/>
        </p:blipFill>
        <p:spPr>
          <a:xfrm>
            <a:off x="143508" y="1478895"/>
            <a:ext cx="3775346" cy="438037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7"/>
          <p:cNvSpPr txBox="1"/>
          <p:nvPr/>
        </p:nvSpPr>
        <p:spPr>
          <a:xfrm>
            <a:off x="4139952" y="1808820"/>
            <a:ext cx="3669871" cy="86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未來，</a:t>
            </a:r>
            <a:endParaRPr sz="24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學得｢少｣，但要學得｢深｣。</a:t>
            </a:r>
            <a:endParaRPr sz="24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4" name="Google Shape;364;p17"/>
          <p:cNvSpPr txBox="1"/>
          <p:nvPr/>
        </p:nvSpPr>
        <p:spPr>
          <a:xfrm>
            <a:off x="4158867" y="2834934"/>
            <a:ext cx="4571595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｢少｣：部定課程節數降低</a:t>
            </a:r>
            <a:endParaRPr sz="1800" b="1">
              <a:solidFill>
                <a:srgbClr val="00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校訂課程彈性自主</a:t>
            </a:r>
            <a:endParaRPr sz="1800" b="1">
              <a:solidFill>
                <a:srgbClr val="00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｢深｣：學習層次加深</a:t>
            </a:r>
            <a:endParaRPr sz="1800" b="1">
              <a:solidFill>
                <a:srgbClr val="00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17"/>
          <p:cNvSpPr txBox="1"/>
          <p:nvPr/>
        </p:nvSpPr>
        <p:spPr>
          <a:xfrm>
            <a:off x="3545886" y="4994739"/>
            <a:ext cx="5400600" cy="323165"/>
          </a:xfrm>
          <a:prstGeom prst="rect">
            <a:avLst/>
          </a:prstGeom>
          <a:solidFill>
            <a:srgbClr val="D5CFB8">
              <a:alpha val="2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學習要有毅力、自發性，提升認知及應用能力</a:t>
            </a:r>
            <a:endParaRPr/>
          </a:p>
        </p:txBody>
      </p:sp>
    </p:spTree>
  </p:cSld>
  <p:clrMapOvr>
    <a:masterClrMapping/>
  </p:clrMapOvr>
  <p:transition spd="slow" advClick="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8"/>
          <p:cNvGrpSpPr/>
          <p:nvPr/>
        </p:nvGrpSpPr>
        <p:grpSpPr>
          <a:xfrm>
            <a:off x="263493" y="538076"/>
            <a:ext cx="4752527" cy="421119"/>
            <a:chOff x="6168776" y="1221671"/>
            <a:chExt cx="4455682" cy="648218"/>
          </a:xfrm>
        </p:grpSpPr>
        <p:sp>
          <p:nvSpPr>
            <p:cNvPr id="372" name="Google Shape;372;p18"/>
            <p:cNvSpPr/>
            <p:nvPr/>
          </p:nvSpPr>
          <p:spPr>
            <a:xfrm>
              <a:off x="6168776" y="1221671"/>
              <a:ext cx="4455682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7B3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8"/>
            <p:cNvSpPr txBox="1"/>
            <p:nvPr/>
          </p:nvSpPr>
          <p:spPr>
            <a:xfrm>
              <a:off x="6611979" y="1230323"/>
              <a:ext cx="3792063" cy="639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1">
                  <a:solidFill>
                    <a:srgbClr val="003300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108課綱在課程架構有哪些改變?</a:t>
              </a:r>
              <a:endParaRPr/>
            </a:p>
          </p:txBody>
        </p:sp>
      </p:grpSp>
      <p:grpSp>
        <p:nvGrpSpPr>
          <p:cNvPr id="374" name="Google Shape;374;p18"/>
          <p:cNvGrpSpPr/>
          <p:nvPr/>
        </p:nvGrpSpPr>
        <p:grpSpPr>
          <a:xfrm>
            <a:off x="683568" y="1451316"/>
            <a:ext cx="7884876" cy="4461960"/>
            <a:chOff x="840624" y="764704"/>
            <a:chExt cx="7162615" cy="5880125"/>
          </a:xfrm>
        </p:grpSpPr>
        <p:pic>
          <p:nvPicPr>
            <p:cNvPr id="375" name="Google Shape;37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0624" y="764704"/>
              <a:ext cx="7162615" cy="5880125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376" name="Google Shape;376;p18"/>
            <p:cNvSpPr/>
            <p:nvPr/>
          </p:nvSpPr>
          <p:spPr>
            <a:xfrm>
              <a:off x="2985712" y="2529676"/>
              <a:ext cx="1223895" cy="1763403"/>
            </a:xfrm>
            <a:prstGeom prst="rect">
              <a:avLst/>
            </a:prstGeom>
            <a:noFill/>
            <a:ln w="9525" cap="flat" cmpd="sng">
              <a:solidFill>
                <a:srgbClr val="7C5F9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92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77" name="Google Shape;377;p18"/>
          <p:cNvSpPr txBox="1"/>
          <p:nvPr/>
        </p:nvSpPr>
        <p:spPr>
          <a:xfrm>
            <a:off x="1439652" y="2780928"/>
            <a:ext cx="1605310" cy="1310615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4000" tIns="0" rIns="2700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國民小學第一學習階段的</a:t>
            </a:r>
            <a:r>
              <a:rPr lang="zh-TW" sz="135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生活課程</a:t>
            </a:r>
            <a:r>
              <a:rPr lang="zh-TW" sz="135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固定為</a:t>
            </a:r>
            <a:r>
              <a:rPr lang="zh-TW" sz="135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6節</a:t>
            </a:r>
            <a:endParaRPr sz="135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zh-TW" sz="135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整合社會、自然科學、藝術及</a:t>
            </a:r>
            <a:r>
              <a:rPr lang="zh-TW" sz="1350" b="1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綜合活動領域</a:t>
            </a:r>
            <a:endParaRPr/>
          </a:p>
        </p:txBody>
      </p:sp>
      <p:sp>
        <p:nvSpPr>
          <p:cNvPr id="378" name="Google Shape;378;p18"/>
          <p:cNvSpPr txBox="1"/>
          <p:nvPr/>
        </p:nvSpPr>
        <p:spPr>
          <a:xfrm>
            <a:off x="89502" y="2456892"/>
            <a:ext cx="2944857" cy="184666"/>
          </a:xfrm>
          <a:prstGeom prst="rect">
            <a:avLst/>
          </a:prstGeom>
          <a:solidFill>
            <a:srgbClr val="99CCFF"/>
          </a:solidFill>
          <a:ln w="28575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00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國小階段</a:t>
            </a:r>
            <a:r>
              <a:rPr lang="zh-TW" sz="12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語文</a:t>
            </a:r>
            <a:r>
              <a:rPr 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領域</a:t>
            </a:r>
            <a:r>
              <a:rPr lang="zh-TW" sz="12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新增”新住民語文“選項</a:t>
            </a:r>
            <a:endParaRPr sz="12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9" name="Google Shape;379;p18"/>
          <p:cNvSpPr txBox="1"/>
          <p:nvPr/>
        </p:nvSpPr>
        <p:spPr>
          <a:xfrm>
            <a:off x="3044962" y="4169754"/>
            <a:ext cx="4065320" cy="285360"/>
          </a:xfrm>
          <a:prstGeom prst="rect">
            <a:avLst/>
          </a:prstGeom>
          <a:solidFill>
            <a:srgbClr val="CCFFCC"/>
          </a:solidFill>
          <a:ln w="28575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4000" tIns="27000" rIns="27000" bIns="27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國民小學階段將</a:t>
            </a:r>
            <a:r>
              <a:rPr lang="zh-TW" sz="15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科技領域</a:t>
            </a:r>
            <a:r>
              <a:rPr lang="zh-TW" sz="15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融入各領域進行教學</a:t>
            </a:r>
            <a:endParaRPr sz="15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0" name="Google Shape;380;p18"/>
          <p:cNvSpPr txBox="1"/>
          <p:nvPr/>
        </p:nvSpPr>
        <p:spPr>
          <a:xfrm>
            <a:off x="7391675" y="998730"/>
            <a:ext cx="165604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資料來源：教育部國教署</a:t>
            </a:r>
            <a:endParaRPr/>
          </a:p>
        </p:txBody>
      </p:sp>
      <p:sp>
        <p:nvSpPr>
          <p:cNvPr id="381" name="Google Shape;381;p18"/>
          <p:cNvSpPr txBox="1"/>
          <p:nvPr/>
        </p:nvSpPr>
        <p:spPr>
          <a:xfrm>
            <a:off x="3044962" y="4887163"/>
            <a:ext cx="4082105" cy="584775"/>
          </a:xfrm>
          <a:prstGeom prst="rect">
            <a:avLst/>
          </a:prstGeom>
          <a:solidFill>
            <a:srgbClr val="DEBDFF"/>
          </a:solidFill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33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本校一年級的校訂課程共3節：</a:t>
            </a:r>
            <a:endParaRPr sz="1800" b="1">
              <a:solidFill>
                <a:srgbClr val="0033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環球一把罩1節、飛閱瑞梅1節、生活小達人1節</a:t>
            </a:r>
            <a:endParaRPr sz="135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3059833" y="1873400"/>
            <a:ext cx="608936" cy="25945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3032939" y="2168956"/>
            <a:ext cx="1350150" cy="1980281"/>
          </a:xfrm>
          <a:prstGeom prst="rect">
            <a:avLst/>
          </a:prstGeom>
          <a:noFill/>
          <a:ln w="38100" cap="flat" cmpd="sng">
            <a:solidFill>
              <a:srgbClr val="FF7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3032939" y="4471265"/>
            <a:ext cx="1350150" cy="235525"/>
          </a:xfrm>
          <a:prstGeom prst="rect">
            <a:avLst/>
          </a:prstGeom>
          <a:noFill/>
          <a:ln w="38100" cap="flat" cmpd="sng">
            <a:solidFill>
              <a:srgbClr val="FF7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85" name="Google Shape;385;p18"/>
          <p:cNvSpPr/>
          <p:nvPr/>
        </p:nvSpPr>
        <p:spPr>
          <a:xfrm>
            <a:off x="3437874" y="4699951"/>
            <a:ext cx="594066" cy="18721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  <p:transition spd="slow" advClick="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19"/>
          <p:cNvGrpSpPr/>
          <p:nvPr/>
        </p:nvGrpSpPr>
        <p:grpSpPr>
          <a:xfrm>
            <a:off x="160736" y="691013"/>
            <a:ext cx="4636292" cy="423133"/>
            <a:chOff x="6168776" y="1221671"/>
            <a:chExt cx="7137155" cy="651318"/>
          </a:xfrm>
        </p:grpSpPr>
        <p:sp>
          <p:nvSpPr>
            <p:cNvPr id="392" name="Google Shape;392;p19"/>
            <p:cNvSpPr/>
            <p:nvPr/>
          </p:nvSpPr>
          <p:spPr>
            <a:xfrm>
              <a:off x="6168776" y="1221671"/>
              <a:ext cx="7137155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7B3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9"/>
            <p:cNvSpPr txBox="1"/>
            <p:nvPr/>
          </p:nvSpPr>
          <p:spPr>
            <a:xfrm>
              <a:off x="6794097" y="1233423"/>
              <a:ext cx="6226448" cy="639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1">
                  <a:solidFill>
                    <a:srgbClr val="003300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迎接108課綱，家長可以怎麼做?</a:t>
              </a:r>
              <a:endParaRPr/>
            </a:p>
          </p:txBody>
        </p:sp>
      </p:grpSp>
      <p:grpSp>
        <p:nvGrpSpPr>
          <p:cNvPr id="394" name="Google Shape;394;p19"/>
          <p:cNvGrpSpPr/>
          <p:nvPr/>
        </p:nvGrpSpPr>
        <p:grpSpPr>
          <a:xfrm>
            <a:off x="1029892" y="2284810"/>
            <a:ext cx="1448990" cy="1306115"/>
            <a:chOff x="1373188" y="1903413"/>
            <a:chExt cx="1931987" cy="1741487"/>
          </a:xfrm>
        </p:grpSpPr>
        <p:sp>
          <p:nvSpPr>
            <p:cNvPr id="395" name="Google Shape;395;p19"/>
            <p:cNvSpPr/>
            <p:nvPr/>
          </p:nvSpPr>
          <p:spPr>
            <a:xfrm>
              <a:off x="1373188" y="1903413"/>
              <a:ext cx="1931987" cy="1741487"/>
            </a:xfrm>
            <a:custGeom>
              <a:avLst/>
              <a:gdLst/>
              <a:ahLst/>
              <a:cxnLst/>
              <a:rect l="l" t="t" r="r" b="b"/>
              <a:pathLst>
                <a:path w="2740" h="2446" extrusionOk="0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6" name="Google Shape;396;p19"/>
            <p:cNvSpPr txBox="1"/>
            <p:nvPr/>
          </p:nvSpPr>
          <p:spPr>
            <a:xfrm>
              <a:off x="1800225" y="2363788"/>
              <a:ext cx="8524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25" b="1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發掘潛力</a:t>
              </a:r>
              <a:endParaRPr sz="2025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grpSp>
          <p:nvGrpSpPr>
            <p:cNvPr id="397" name="Google Shape;397;p19"/>
            <p:cNvGrpSpPr/>
            <p:nvPr/>
          </p:nvGrpSpPr>
          <p:grpSpPr>
            <a:xfrm>
              <a:off x="2727500" y="2557185"/>
              <a:ext cx="480379" cy="433115"/>
              <a:chOff x="2142410" y="2298139"/>
              <a:chExt cx="360284" cy="324836"/>
            </a:xfrm>
          </p:grpSpPr>
          <p:sp>
            <p:nvSpPr>
              <p:cNvPr id="398" name="Google Shape;398;p19"/>
              <p:cNvSpPr/>
              <p:nvPr/>
            </p:nvSpPr>
            <p:spPr>
              <a:xfrm rot="10800000">
                <a:off x="2142410" y="2298139"/>
                <a:ext cx="360284" cy="32483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46" extrusionOk="0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99" name="Google Shape;399;p19"/>
              <p:cNvSpPr txBox="1"/>
              <p:nvPr/>
            </p:nvSpPr>
            <p:spPr>
              <a:xfrm>
                <a:off x="2221796" y="2306669"/>
                <a:ext cx="201512" cy="31162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025" b="1">
                    <a:solidFill>
                      <a:srgbClr val="92D05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1</a:t>
                </a:r>
                <a:endParaRPr sz="2025" b="1">
                  <a:solidFill>
                    <a:srgbClr val="92D05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grpSp>
        <p:nvGrpSpPr>
          <p:cNvPr id="400" name="Google Shape;400;p19"/>
          <p:cNvGrpSpPr/>
          <p:nvPr/>
        </p:nvGrpSpPr>
        <p:grpSpPr>
          <a:xfrm>
            <a:off x="2225279" y="2999185"/>
            <a:ext cx="1448990" cy="1306115"/>
            <a:chOff x="2967038" y="2855913"/>
            <a:chExt cx="1931987" cy="1741487"/>
          </a:xfrm>
        </p:grpSpPr>
        <p:sp>
          <p:nvSpPr>
            <p:cNvPr id="401" name="Google Shape;401;p19"/>
            <p:cNvSpPr/>
            <p:nvPr/>
          </p:nvSpPr>
          <p:spPr>
            <a:xfrm>
              <a:off x="2967038" y="2855913"/>
              <a:ext cx="1931987" cy="1741487"/>
            </a:xfrm>
            <a:custGeom>
              <a:avLst/>
              <a:gdLst/>
              <a:ahLst/>
              <a:cxnLst/>
              <a:rect l="l" t="t" r="r" b="b"/>
              <a:pathLst>
                <a:path w="2740" h="2446" extrusionOk="0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2" name="Google Shape;402;p19"/>
            <p:cNvSpPr txBox="1"/>
            <p:nvPr/>
          </p:nvSpPr>
          <p:spPr>
            <a:xfrm>
              <a:off x="3378199" y="3316288"/>
              <a:ext cx="8524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25" b="1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閱讀能力</a:t>
              </a:r>
              <a:endParaRPr sz="2025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grpSp>
          <p:nvGrpSpPr>
            <p:cNvPr id="403" name="Google Shape;403;p19"/>
            <p:cNvGrpSpPr/>
            <p:nvPr/>
          </p:nvGrpSpPr>
          <p:grpSpPr>
            <a:xfrm>
              <a:off x="4305477" y="3510697"/>
              <a:ext cx="480379" cy="433115"/>
              <a:chOff x="2142410" y="2298139"/>
              <a:chExt cx="360284" cy="324836"/>
            </a:xfrm>
          </p:grpSpPr>
          <p:sp>
            <p:nvSpPr>
              <p:cNvPr id="404" name="Google Shape;404;p19"/>
              <p:cNvSpPr/>
              <p:nvPr/>
            </p:nvSpPr>
            <p:spPr>
              <a:xfrm rot="10800000">
                <a:off x="2142410" y="2298139"/>
                <a:ext cx="360284" cy="32483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46" extrusionOk="0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05" name="Google Shape;405;p19"/>
              <p:cNvSpPr txBox="1"/>
              <p:nvPr/>
            </p:nvSpPr>
            <p:spPr>
              <a:xfrm>
                <a:off x="2221796" y="2306669"/>
                <a:ext cx="201512" cy="31162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025" b="1">
                    <a:solidFill>
                      <a:srgbClr val="92D05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2</a:t>
                </a:r>
                <a:endParaRPr sz="2025" b="1">
                  <a:solidFill>
                    <a:srgbClr val="92D05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grpSp>
        <p:nvGrpSpPr>
          <p:cNvPr id="406" name="Google Shape;406;p19"/>
          <p:cNvGrpSpPr/>
          <p:nvPr/>
        </p:nvGrpSpPr>
        <p:grpSpPr>
          <a:xfrm>
            <a:off x="1029892" y="3694510"/>
            <a:ext cx="1448990" cy="1306115"/>
            <a:chOff x="1373188" y="3783013"/>
            <a:chExt cx="1931987" cy="1741487"/>
          </a:xfrm>
        </p:grpSpPr>
        <p:sp>
          <p:nvSpPr>
            <p:cNvPr id="407" name="Google Shape;407;p19"/>
            <p:cNvSpPr/>
            <p:nvPr/>
          </p:nvSpPr>
          <p:spPr>
            <a:xfrm>
              <a:off x="1373188" y="3783013"/>
              <a:ext cx="1931987" cy="1741487"/>
            </a:xfrm>
            <a:custGeom>
              <a:avLst/>
              <a:gdLst/>
              <a:ahLst/>
              <a:cxnLst/>
              <a:rect l="l" t="t" r="r" b="b"/>
              <a:pathLst>
                <a:path w="2740" h="2446" extrusionOk="0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8" name="Google Shape;408;p19"/>
            <p:cNvSpPr txBox="1"/>
            <p:nvPr/>
          </p:nvSpPr>
          <p:spPr>
            <a:xfrm>
              <a:off x="1800225" y="4243388"/>
              <a:ext cx="8524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25" b="1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網路自學</a:t>
              </a:r>
              <a:endParaRPr sz="2025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grpSp>
          <p:nvGrpSpPr>
            <p:cNvPr id="409" name="Google Shape;409;p19"/>
            <p:cNvGrpSpPr/>
            <p:nvPr/>
          </p:nvGrpSpPr>
          <p:grpSpPr>
            <a:xfrm>
              <a:off x="2727325" y="4437063"/>
              <a:ext cx="481013" cy="433387"/>
              <a:chOff x="2142410" y="2298139"/>
              <a:chExt cx="360284" cy="324836"/>
            </a:xfrm>
          </p:grpSpPr>
          <p:sp>
            <p:nvSpPr>
              <p:cNvPr id="410" name="Google Shape;410;p19"/>
              <p:cNvSpPr/>
              <p:nvPr/>
            </p:nvSpPr>
            <p:spPr>
              <a:xfrm rot="10800000">
                <a:off x="2142410" y="2298139"/>
                <a:ext cx="360284" cy="32483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46" extrusionOk="0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F0D5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11" name="Google Shape;411;p19"/>
              <p:cNvSpPr txBox="1"/>
              <p:nvPr/>
            </p:nvSpPr>
            <p:spPr>
              <a:xfrm>
                <a:off x="2221796" y="2306669"/>
                <a:ext cx="201512" cy="311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025" b="1">
                    <a:solidFill>
                      <a:srgbClr val="92D05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3</a:t>
                </a:r>
                <a:endParaRPr sz="2025" b="1">
                  <a:solidFill>
                    <a:srgbClr val="92D05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grpSp>
        <p:nvGrpSpPr>
          <p:cNvPr id="412" name="Google Shape;412;p19"/>
          <p:cNvGrpSpPr/>
          <p:nvPr/>
        </p:nvGrpSpPr>
        <p:grpSpPr>
          <a:xfrm>
            <a:off x="2309812" y="4398169"/>
            <a:ext cx="6025754" cy="1158479"/>
            <a:chOff x="3079750" y="4721225"/>
            <a:chExt cx="8034338" cy="1544638"/>
          </a:xfrm>
        </p:grpSpPr>
        <p:sp>
          <p:nvSpPr>
            <p:cNvPr id="413" name="Google Shape;413;p19"/>
            <p:cNvSpPr/>
            <p:nvPr/>
          </p:nvSpPr>
          <p:spPr>
            <a:xfrm>
              <a:off x="3079750" y="4721225"/>
              <a:ext cx="8034338" cy="1544638"/>
            </a:xfrm>
            <a:custGeom>
              <a:avLst/>
              <a:gdLst/>
              <a:ahLst/>
              <a:cxnLst/>
              <a:rect l="l" t="t" r="r" b="b"/>
              <a:pathLst>
                <a:path w="6025861" h="1158747" extrusionOk="0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5"/>
                    <a:pt x="6019294" y="625800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5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414" name="Google Shape;414;p19"/>
            <p:cNvGrpSpPr/>
            <p:nvPr/>
          </p:nvGrpSpPr>
          <p:grpSpPr>
            <a:xfrm>
              <a:off x="3601548" y="4901450"/>
              <a:ext cx="6984776" cy="1335862"/>
              <a:chOff x="5448446" y="3059668"/>
              <a:chExt cx="5186069" cy="1335862"/>
            </a:xfrm>
          </p:grpSpPr>
          <p:sp>
            <p:nvSpPr>
              <p:cNvPr id="415" name="Google Shape;415;p19"/>
              <p:cNvSpPr txBox="1"/>
              <p:nvPr/>
            </p:nvSpPr>
            <p:spPr>
              <a:xfrm>
                <a:off x="5448446" y="3059668"/>
                <a:ext cx="518606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>
                    <a:solidFill>
                      <a:srgbClr val="003366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正確引導孩子</a:t>
                </a:r>
                <a:r>
                  <a:rPr lang="zh-TW" sz="1800" b="1">
                    <a:solidFill>
                      <a:srgbClr val="FF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數位閱讀</a:t>
                </a:r>
                <a:r>
                  <a:rPr lang="zh-TW" sz="1800" b="1">
                    <a:solidFill>
                      <a:srgbClr val="003366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，培養</a:t>
                </a:r>
                <a:r>
                  <a:rPr lang="zh-TW" sz="1800" b="1">
                    <a:solidFill>
                      <a:srgbClr val="FF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網路自學力</a:t>
                </a:r>
                <a:endParaRPr sz="1800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416" name="Google Shape;416;p19"/>
              <p:cNvSpPr txBox="1"/>
              <p:nvPr/>
            </p:nvSpPr>
            <p:spPr>
              <a:xfrm>
                <a:off x="5469635" y="3564533"/>
                <a:ext cx="516487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35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數位閱讀的培養，就是數位自學能力。培養網路自學力，要從有目的的搜尋開始。將電腦、手機從娛樂工具變學習幫手，父母要教孩子：選擇資訊、判斷價值、整合知識，使孩子具備科技素養。</a:t>
                </a:r>
                <a:endParaRPr sz="135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grpSp>
        <p:nvGrpSpPr>
          <p:cNvPr id="417" name="Google Shape;417;p19"/>
          <p:cNvGrpSpPr/>
          <p:nvPr/>
        </p:nvGrpSpPr>
        <p:grpSpPr>
          <a:xfrm>
            <a:off x="2309812" y="1731169"/>
            <a:ext cx="6025754" cy="1158479"/>
            <a:chOff x="3079750" y="1165225"/>
            <a:chExt cx="8034338" cy="1544638"/>
          </a:xfrm>
        </p:grpSpPr>
        <p:sp>
          <p:nvSpPr>
            <p:cNvPr id="418" name="Google Shape;418;p19"/>
            <p:cNvSpPr/>
            <p:nvPr/>
          </p:nvSpPr>
          <p:spPr>
            <a:xfrm>
              <a:off x="3079750" y="1165225"/>
              <a:ext cx="8034338" cy="1544638"/>
            </a:xfrm>
            <a:custGeom>
              <a:avLst/>
              <a:gdLst/>
              <a:ahLst/>
              <a:cxnLst/>
              <a:rect l="l" t="t" r="r" b="b"/>
              <a:pathLst>
                <a:path w="6025861" h="1158747" extrusionOk="0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419" name="Google Shape;419;p19"/>
            <p:cNvGrpSpPr/>
            <p:nvPr/>
          </p:nvGrpSpPr>
          <p:grpSpPr>
            <a:xfrm>
              <a:off x="3575720" y="1412776"/>
              <a:ext cx="7056784" cy="1058862"/>
              <a:chOff x="5448446" y="3059668"/>
              <a:chExt cx="5186069" cy="1058862"/>
            </a:xfrm>
          </p:grpSpPr>
          <p:sp>
            <p:nvSpPr>
              <p:cNvPr id="420" name="Google Shape;420;p19"/>
              <p:cNvSpPr txBox="1"/>
              <p:nvPr/>
            </p:nvSpPr>
            <p:spPr>
              <a:xfrm>
                <a:off x="5448446" y="3059668"/>
                <a:ext cx="518606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>
                    <a:solidFill>
                      <a:srgbClr val="003366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多觀察孩子喜歡什麼，問他</a:t>
                </a:r>
                <a:r>
                  <a:rPr lang="zh-TW" sz="1800" b="1">
                    <a:solidFill>
                      <a:srgbClr val="FF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為什麼</a:t>
                </a:r>
                <a:r>
                  <a:rPr lang="zh-TW" sz="1800" b="1">
                    <a:solidFill>
                      <a:srgbClr val="003366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喜歡</a:t>
                </a:r>
                <a:endParaRPr sz="1800" b="1">
                  <a:solidFill>
                    <a:srgbClr val="00336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421" name="Google Shape;421;p19"/>
              <p:cNvSpPr txBox="1"/>
              <p:nvPr/>
            </p:nvSpPr>
            <p:spPr>
              <a:xfrm>
                <a:off x="5469635" y="3564533"/>
                <a:ext cx="5164879" cy="553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35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每一個孩子都有潛力，協助孩子認識自己的優點，找到學習的興趣，有動機，孩子就願意學，就能在學習的過程中看到自己的厲害。</a:t>
                </a:r>
                <a:endParaRPr sz="135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grpSp>
        <p:nvGrpSpPr>
          <p:cNvPr id="422" name="Google Shape;422;p19"/>
          <p:cNvGrpSpPr/>
          <p:nvPr/>
        </p:nvGrpSpPr>
        <p:grpSpPr>
          <a:xfrm>
            <a:off x="3726657" y="3064669"/>
            <a:ext cx="4608910" cy="1158479"/>
            <a:chOff x="4968875" y="2943225"/>
            <a:chExt cx="6145213" cy="1544638"/>
          </a:xfrm>
        </p:grpSpPr>
        <p:sp>
          <p:nvSpPr>
            <p:cNvPr id="423" name="Google Shape;423;p19"/>
            <p:cNvSpPr/>
            <p:nvPr/>
          </p:nvSpPr>
          <p:spPr>
            <a:xfrm>
              <a:off x="4968875" y="2943225"/>
              <a:ext cx="6145213" cy="1544638"/>
            </a:xfrm>
            <a:custGeom>
              <a:avLst/>
              <a:gdLst/>
              <a:ahLst/>
              <a:cxnLst/>
              <a:rect l="l" t="t" r="r" b="b"/>
              <a:pathLst>
                <a:path w="5192450" h="1305562" extrusionOk="0">
                  <a:moveTo>
                    <a:pt x="648072" y="0"/>
                  </a:moveTo>
                  <a:lnTo>
                    <a:pt x="4680520" y="0"/>
                  </a:lnTo>
                  <a:lnTo>
                    <a:pt x="4680520" y="534"/>
                  </a:lnTo>
                  <a:lnTo>
                    <a:pt x="4756983" y="534"/>
                  </a:lnTo>
                  <a:cubicBezTo>
                    <a:pt x="4781822" y="0"/>
                    <a:pt x="4807189" y="5871"/>
                    <a:pt x="4830442" y="19749"/>
                  </a:cubicBezTo>
                  <a:cubicBezTo>
                    <a:pt x="4852109" y="32025"/>
                    <a:pt x="4869549" y="49639"/>
                    <a:pt x="4881176" y="70456"/>
                  </a:cubicBezTo>
                  <a:lnTo>
                    <a:pt x="5172368" y="579657"/>
                  </a:lnTo>
                  <a:cubicBezTo>
                    <a:pt x="5185051" y="601007"/>
                    <a:pt x="5192450" y="626093"/>
                    <a:pt x="5192450" y="652781"/>
                  </a:cubicBezTo>
                  <a:cubicBezTo>
                    <a:pt x="5192450" y="680003"/>
                    <a:pt x="5185051" y="705089"/>
                    <a:pt x="5171839" y="726439"/>
                  </a:cubicBezTo>
                  <a:lnTo>
                    <a:pt x="4881176" y="1235640"/>
                  </a:lnTo>
                  <a:cubicBezTo>
                    <a:pt x="4869021" y="1255923"/>
                    <a:pt x="4852109" y="1273537"/>
                    <a:pt x="4830442" y="1286347"/>
                  </a:cubicBezTo>
                  <a:cubicBezTo>
                    <a:pt x="4807717" y="1299691"/>
                    <a:pt x="4782879" y="1305562"/>
                    <a:pt x="4758040" y="1305028"/>
                  </a:cubicBezTo>
                  <a:lnTo>
                    <a:pt x="4680520" y="1305028"/>
                  </a:lnTo>
                  <a:lnTo>
                    <a:pt x="4680520" y="1305562"/>
                  </a:lnTo>
                  <a:lnTo>
                    <a:pt x="648072" y="1305562"/>
                  </a:lnTo>
                  <a:lnTo>
                    <a:pt x="648072" y="1305028"/>
                  </a:lnTo>
                  <a:lnTo>
                    <a:pt x="431239" y="1305028"/>
                  </a:lnTo>
                  <a:cubicBezTo>
                    <a:pt x="407986" y="1305028"/>
                    <a:pt x="383676" y="1299157"/>
                    <a:pt x="362008" y="1286347"/>
                  </a:cubicBezTo>
                  <a:cubicBezTo>
                    <a:pt x="340341" y="1273537"/>
                    <a:pt x="322901" y="1255923"/>
                    <a:pt x="311274" y="1235107"/>
                  </a:cubicBezTo>
                  <a:lnTo>
                    <a:pt x="19025" y="723770"/>
                  </a:lnTo>
                  <a:cubicBezTo>
                    <a:pt x="6870" y="702954"/>
                    <a:pt x="0" y="678935"/>
                    <a:pt x="0" y="652781"/>
                  </a:cubicBezTo>
                  <a:cubicBezTo>
                    <a:pt x="0" y="626627"/>
                    <a:pt x="6870" y="602608"/>
                    <a:pt x="19025" y="581258"/>
                  </a:cubicBezTo>
                  <a:lnTo>
                    <a:pt x="310217" y="72057"/>
                  </a:lnTo>
                  <a:cubicBezTo>
                    <a:pt x="322372" y="51240"/>
                    <a:pt x="339812" y="32559"/>
                    <a:pt x="362008" y="19749"/>
                  </a:cubicBezTo>
                  <a:cubicBezTo>
                    <a:pt x="382619" y="7473"/>
                    <a:pt x="405344" y="1068"/>
                    <a:pt x="428068" y="534"/>
                  </a:cubicBezTo>
                  <a:lnTo>
                    <a:pt x="648072" y="534"/>
                  </a:ln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424" name="Google Shape;424;p19"/>
            <p:cNvGrpSpPr/>
            <p:nvPr/>
          </p:nvGrpSpPr>
          <p:grpSpPr>
            <a:xfrm>
              <a:off x="5446435" y="3202354"/>
              <a:ext cx="5186069" cy="1058862"/>
              <a:chOff x="5448446" y="3059668"/>
              <a:chExt cx="5186069" cy="1058862"/>
            </a:xfrm>
          </p:grpSpPr>
          <p:sp>
            <p:nvSpPr>
              <p:cNvPr id="425" name="Google Shape;425;p19"/>
              <p:cNvSpPr txBox="1"/>
              <p:nvPr/>
            </p:nvSpPr>
            <p:spPr>
              <a:xfrm>
                <a:off x="5448446" y="3059668"/>
                <a:ext cx="518606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>
                    <a:solidFill>
                      <a:srgbClr val="003366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陪伴孩子培養閱讀</a:t>
                </a:r>
                <a:r>
                  <a:rPr lang="zh-TW" sz="1800" b="1">
                    <a:solidFill>
                      <a:srgbClr val="FF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長文</a:t>
                </a:r>
                <a:r>
                  <a:rPr lang="zh-TW" sz="1800" b="1">
                    <a:solidFill>
                      <a:srgbClr val="003366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的能力</a:t>
                </a:r>
                <a:endParaRPr sz="1800" b="1">
                  <a:solidFill>
                    <a:srgbClr val="00336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426" name="Google Shape;426;p19"/>
              <p:cNvSpPr txBox="1"/>
              <p:nvPr/>
            </p:nvSpPr>
            <p:spPr>
              <a:xfrm>
                <a:off x="5469635" y="3564533"/>
                <a:ext cx="5164878" cy="553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35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小學階段要培養孩子閱讀的習慣，透過廣泛的閱讀，培養閱讀的興趣，累積閱讀長文的耐心和能力。</a:t>
                </a:r>
                <a:endParaRPr sz="135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sp>
        <p:nvSpPr>
          <p:cNvPr id="427" name="Google Shape;427;p19"/>
          <p:cNvSpPr txBox="1"/>
          <p:nvPr/>
        </p:nvSpPr>
        <p:spPr>
          <a:xfrm>
            <a:off x="7391675" y="998730"/>
            <a:ext cx="165604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資料來源：親子天下雜誌</a:t>
            </a:r>
            <a:endParaRPr/>
          </a:p>
        </p:txBody>
      </p:sp>
    </p:spTree>
  </p:cSld>
  <p:clrMapOvr>
    <a:masterClrMapping/>
  </p:clrMapOvr>
  <p:transition spd="slow" advClick="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"/>
          <p:cNvSpPr txBox="1"/>
          <p:nvPr/>
        </p:nvSpPr>
        <p:spPr>
          <a:xfrm>
            <a:off x="252304" y="5373216"/>
            <a:ext cx="41764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0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吳鳳仙校長</a:t>
            </a:r>
            <a:endParaRPr/>
          </a:p>
        </p:txBody>
      </p:sp>
      <p:sp>
        <p:nvSpPr>
          <p:cNvPr id="193" name="Google Shape;193;p2"/>
          <p:cNvSpPr txBox="1"/>
          <p:nvPr/>
        </p:nvSpPr>
        <p:spPr>
          <a:xfrm>
            <a:off x="4427984" y="1587112"/>
            <a:ext cx="3706372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校長經歷</a:t>
            </a:r>
            <a:endParaRPr sz="3200" b="1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百吉國小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94.08.01~99.07.31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內定國小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99.08.01~103.07.31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中壢國小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103.08.01~109.07.31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瑞梅國小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109.08.01~迄今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94" name="Google Shape;1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1435" y="96897"/>
            <a:ext cx="1505843" cy="150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576" y="436124"/>
            <a:ext cx="3359813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0"/>
          <p:cNvSpPr txBox="1"/>
          <p:nvPr/>
        </p:nvSpPr>
        <p:spPr>
          <a:xfrm>
            <a:off x="305526" y="3109458"/>
            <a:ext cx="51305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點燃孩子的學習熱情，</a:t>
            </a:r>
            <a:endParaRPr sz="24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33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就會看到孩子有千萬個動機和可能。</a:t>
            </a:r>
            <a:endParaRPr sz="2400" b="1">
              <a:solidFill>
                <a:srgbClr val="0033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434" name="Google Shape;434;p20"/>
          <p:cNvCxnSpPr/>
          <p:nvPr/>
        </p:nvCxnSpPr>
        <p:spPr>
          <a:xfrm rot="10800000" flipH="1">
            <a:off x="305526" y="2996952"/>
            <a:ext cx="4860540" cy="7880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5" name="Google Shape;435;p20"/>
          <p:cNvGrpSpPr/>
          <p:nvPr/>
        </p:nvGrpSpPr>
        <p:grpSpPr>
          <a:xfrm>
            <a:off x="179512" y="739635"/>
            <a:ext cx="4240634" cy="423133"/>
            <a:chOff x="6168776" y="1221671"/>
            <a:chExt cx="6528075" cy="651318"/>
          </a:xfrm>
        </p:grpSpPr>
        <p:sp>
          <p:nvSpPr>
            <p:cNvPr id="436" name="Google Shape;436;p20"/>
            <p:cNvSpPr/>
            <p:nvPr/>
          </p:nvSpPr>
          <p:spPr>
            <a:xfrm>
              <a:off x="6168776" y="1221671"/>
              <a:ext cx="6528075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7B3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0"/>
            <p:cNvSpPr txBox="1"/>
            <p:nvPr/>
          </p:nvSpPr>
          <p:spPr>
            <a:xfrm>
              <a:off x="6710959" y="1233423"/>
              <a:ext cx="5811878" cy="639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1">
                  <a:solidFill>
                    <a:srgbClr val="003300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迎接108課綱，孩子該怎麼學?</a:t>
              </a:r>
              <a:endParaRPr/>
            </a:p>
          </p:txBody>
        </p:sp>
      </p:grpSp>
      <p:sp>
        <p:nvSpPr>
          <p:cNvPr id="438" name="Google Shape;438;p20"/>
          <p:cNvSpPr txBox="1"/>
          <p:nvPr/>
        </p:nvSpPr>
        <p:spPr>
          <a:xfrm>
            <a:off x="305526" y="1526010"/>
            <a:ext cx="766885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--從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科目</a:t>
            </a: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的學習，到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跨科目</a:t>
            </a: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跨領域</a:t>
            </a: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學習。</a:t>
            </a:r>
            <a:endParaRPr sz="1800" b="1">
              <a:solidFill>
                <a:srgbClr val="00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--不僅重視學習結果，也要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重視學習的歷程和方法</a:t>
            </a: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800" b="1">
              <a:solidFill>
                <a:srgbClr val="00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--在學校中學習，更要落實在社會行動中，用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知識解決生活中的真實問題</a:t>
            </a:r>
            <a:r>
              <a:rPr lang="zh-TW" sz="1800" b="1">
                <a:solidFill>
                  <a:srgbClr val="00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800" b="1">
              <a:solidFill>
                <a:srgbClr val="00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9" name="Google Shape;439;p20"/>
          <p:cNvSpPr txBox="1"/>
          <p:nvPr/>
        </p:nvSpPr>
        <p:spPr>
          <a:xfrm>
            <a:off x="7391675" y="998730"/>
            <a:ext cx="165604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資料來源：親子天下雜誌</a:t>
            </a:r>
            <a:endParaRPr/>
          </a:p>
        </p:txBody>
      </p:sp>
    </p:spTree>
  </p:cSld>
  <p:clrMapOvr>
    <a:masterClrMapping/>
  </p:clrMapOvr>
  <p:transition spd="slow" advClick="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498" y="3501008"/>
            <a:ext cx="8229600" cy="335699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1"/>
          <p:cNvSpPr txBox="1">
            <a:spLocks noGrp="1"/>
          </p:cNvSpPr>
          <p:nvPr>
            <p:ph type="title"/>
          </p:nvPr>
        </p:nvSpPr>
        <p:spPr>
          <a:xfrm>
            <a:off x="1691680" y="1462038"/>
            <a:ext cx="8229600" cy="48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00000"/>
              <a:buFont typeface="DFKai-SB"/>
              <a:buNone/>
            </a:pPr>
            <a:r>
              <a:rPr lang="zh-TW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強力招募志工中……</a:t>
            </a:r>
            <a:br>
              <a:rPr lang="zh-TW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18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（要幫助我們的孩子，最好的方法就是幫助所有的孩子）</a:t>
            </a:r>
            <a:endParaRPr sz="1800" b="1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46" name="Google Shape;446;p21"/>
          <p:cNvSpPr txBox="1">
            <a:spLocks noGrp="1"/>
          </p:cNvSpPr>
          <p:nvPr>
            <p:ph type="body" idx="1"/>
          </p:nvPr>
        </p:nvSpPr>
        <p:spPr>
          <a:xfrm>
            <a:off x="474818" y="2163394"/>
            <a:ext cx="8229600" cy="300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本校需要「圖書」「交通」 「環保」 志工等。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歡迎各位家長一起經營合作、服務、愛心、教育的志工團。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聯絡方式：學務處或志工隊長。</a:t>
            </a:r>
            <a:endParaRPr/>
          </a:p>
        </p:txBody>
      </p:sp>
      <p:pic>
        <p:nvPicPr>
          <p:cNvPr id="447" name="Google Shape;4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818" y="332656"/>
            <a:ext cx="1129382" cy="1129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2"/>
          <p:cNvSpPr/>
          <p:nvPr/>
        </p:nvSpPr>
        <p:spPr>
          <a:xfrm>
            <a:off x="2483768" y="2564904"/>
            <a:ext cx="4176464" cy="69269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五</a:t>
            </a:r>
            <a:r>
              <a:rPr lang="zh-TW" sz="360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改善環境設備</a:t>
            </a:r>
            <a:endParaRPr/>
          </a:p>
        </p:txBody>
      </p:sp>
      <p:grpSp>
        <p:nvGrpSpPr>
          <p:cNvPr id="453" name="Google Shape;453;p22"/>
          <p:cNvGrpSpPr/>
          <p:nvPr/>
        </p:nvGrpSpPr>
        <p:grpSpPr>
          <a:xfrm>
            <a:off x="2843808" y="1124744"/>
            <a:ext cx="3467291" cy="1178190"/>
            <a:chOff x="4643438" y="214290"/>
            <a:chExt cx="3114963" cy="962544"/>
          </a:xfrm>
        </p:grpSpPr>
        <p:sp>
          <p:nvSpPr>
            <p:cNvPr id="454" name="Google Shape;454;p22"/>
            <p:cNvSpPr/>
            <p:nvPr/>
          </p:nvSpPr>
          <p:spPr>
            <a:xfrm rot="-197159">
              <a:off x="4939640" y="651600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Ruimei Elementary School</a:t>
              </a:r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4643438" y="214290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62" name="Google Shape;462;p23" descr="D:\Documents\Desktop\a棟校舍工程戡察\20160715_0911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38" y="1785938"/>
            <a:ext cx="3455987" cy="194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3" descr="D:\Documents\Desktop\新增資料夾 (2)\20160824_1115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785938"/>
            <a:ext cx="3455776" cy="1943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23"/>
          <p:cNvGrpSpPr/>
          <p:nvPr/>
        </p:nvGrpSpPr>
        <p:grpSpPr>
          <a:xfrm>
            <a:off x="151055" y="188640"/>
            <a:ext cx="3891545" cy="1318342"/>
            <a:chOff x="73272" y="50338"/>
            <a:chExt cx="3891545" cy="1318342"/>
          </a:xfrm>
        </p:grpSpPr>
        <p:sp>
          <p:nvSpPr>
            <p:cNvPr id="465" name="Google Shape;465;p23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1.A棟校舍拆除重建工程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pic>
        <p:nvPicPr>
          <p:cNvPr id="467" name="Google Shape;467;p23" descr="E:\108\其他\校景\校景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872" y="1521838"/>
            <a:ext cx="9001000" cy="31876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4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473" name="Google Shape;473;p24"/>
          <p:cNvSpPr/>
          <p:nvPr/>
        </p:nvSpPr>
        <p:spPr>
          <a:xfrm>
            <a:off x="3378200" y="2538413"/>
            <a:ext cx="647700" cy="4288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4" name="Google Shape;474;p24"/>
          <p:cNvSpPr/>
          <p:nvPr/>
        </p:nvSpPr>
        <p:spPr>
          <a:xfrm rot="5400000">
            <a:off x="5405686" y="3119499"/>
            <a:ext cx="541338" cy="3921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5" name="Google Shape;475;p24" descr="C:\Users\user\AppData\Local\Microsoft\Windows\Temporary Internet Files\Content.Word\IMG_33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0152" y="1181896"/>
            <a:ext cx="2992408" cy="184179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76" name="Google Shape;476;p24" descr="D:\102-103資料\照片\108___10\IMG_184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50" y="1516062"/>
            <a:ext cx="2671763" cy="177958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77" name="Google Shape;47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5536" y="3717032"/>
            <a:ext cx="2892377" cy="208823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478" name="Google Shape;478;p24"/>
          <p:cNvGrpSpPr/>
          <p:nvPr/>
        </p:nvGrpSpPr>
        <p:grpSpPr>
          <a:xfrm>
            <a:off x="105473" y="-99392"/>
            <a:ext cx="3816424" cy="1318342"/>
            <a:chOff x="73272" y="50338"/>
            <a:chExt cx="3816424" cy="1318342"/>
          </a:xfrm>
        </p:grpSpPr>
        <p:sp>
          <p:nvSpPr>
            <p:cNvPr id="479" name="Google Shape;479;p24"/>
            <p:cNvSpPr/>
            <p:nvPr/>
          </p:nvSpPr>
          <p:spPr>
            <a:xfrm>
              <a:off x="144177" y="763932"/>
              <a:ext cx="3745519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2.</a:t>
              </a:r>
              <a:r>
                <a:rPr lang="zh-TW" sz="2400" b="1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 活力廣場改建</a:t>
              </a:r>
              <a:endParaRPr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pic>
        <p:nvPicPr>
          <p:cNvPr id="481" name="Google Shape;481;p24" descr="E:\108\其他\校景\校景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228" y="3582769"/>
            <a:ext cx="3788924" cy="284169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482" name="Google Shape;482;p24"/>
          <p:cNvSpPr txBox="1"/>
          <p:nvPr/>
        </p:nvSpPr>
        <p:spPr>
          <a:xfrm>
            <a:off x="1160736" y="3068638"/>
            <a:ext cx="1179016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  改建前</a:t>
            </a: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83" name="Google Shape;483;p24"/>
          <p:cNvSpPr txBox="1"/>
          <p:nvPr/>
        </p:nvSpPr>
        <p:spPr>
          <a:xfrm>
            <a:off x="5002709" y="2464971"/>
            <a:ext cx="1179016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  改建中</a:t>
            </a: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84" name="Google Shape;484;p24"/>
          <p:cNvSpPr txBox="1"/>
          <p:nvPr/>
        </p:nvSpPr>
        <p:spPr>
          <a:xfrm>
            <a:off x="1696182" y="6282555"/>
            <a:ext cx="1179016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  改建後</a:t>
            </a: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85" name="Google Shape;485;p24"/>
          <p:cNvSpPr txBox="1"/>
          <p:nvPr/>
        </p:nvSpPr>
        <p:spPr>
          <a:xfrm>
            <a:off x="5676355" y="5619110"/>
            <a:ext cx="1179016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  改建後</a:t>
            </a: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5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91" name="Google Shape;491;p25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492" name="Google Shape;492;p25"/>
          <p:cNvSpPr/>
          <p:nvPr/>
        </p:nvSpPr>
        <p:spPr>
          <a:xfrm>
            <a:off x="3203848" y="3348992"/>
            <a:ext cx="1041400" cy="3841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3" name="Google Shape;493;p25" descr="D:\102-103資料\照片\相機上傳\2014-03-27 11.38.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678712"/>
            <a:ext cx="2348112" cy="311840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494" name="Google Shape;494;p25"/>
          <p:cNvGrpSpPr/>
          <p:nvPr/>
        </p:nvGrpSpPr>
        <p:grpSpPr>
          <a:xfrm>
            <a:off x="151055" y="188640"/>
            <a:ext cx="3891545" cy="1318342"/>
            <a:chOff x="73272" y="50338"/>
            <a:chExt cx="3891545" cy="1318342"/>
          </a:xfrm>
        </p:grpSpPr>
        <p:sp>
          <p:nvSpPr>
            <p:cNvPr id="495" name="Google Shape;495;p25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3.B棟校舍外牆及地板整修</a:t>
              </a: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pic>
        <p:nvPicPr>
          <p:cNvPr id="497" name="Google Shape;497;p25" descr="\\TchNAS\行政共用\01-活動照片(不要移動)\108學年度\108學年度校景\IMG_430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4947720" y="1109066"/>
            <a:ext cx="3118406" cy="41578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498" name="Google Shape;498;p25"/>
          <p:cNvSpPr txBox="1"/>
          <p:nvPr/>
        </p:nvSpPr>
        <p:spPr>
          <a:xfrm>
            <a:off x="1160736" y="5005945"/>
            <a:ext cx="1179016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  改建前</a:t>
            </a: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99" name="Google Shape;499;p25"/>
          <p:cNvSpPr txBox="1"/>
          <p:nvPr/>
        </p:nvSpPr>
        <p:spPr>
          <a:xfrm>
            <a:off x="5796136" y="4992351"/>
            <a:ext cx="1179016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  改建後</a:t>
            </a: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506" name="Google Shape;506;p26"/>
          <p:cNvSpPr txBox="1"/>
          <p:nvPr/>
        </p:nvSpPr>
        <p:spPr>
          <a:xfrm>
            <a:off x="3059830" y="5661235"/>
            <a:ext cx="3456386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多媒體視聽中心-202個座位</a:t>
            </a: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507" name="Google Shape;507;p26"/>
          <p:cNvGrpSpPr/>
          <p:nvPr/>
        </p:nvGrpSpPr>
        <p:grpSpPr>
          <a:xfrm>
            <a:off x="151055" y="221832"/>
            <a:ext cx="3891545" cy="1318342"/>
            <a:chOff x="73272" y="50338"/>
            <a:chExt cx="3891545" cy="1318342"/>
          </a:xfrm>
        </p:grpSpPr>
        <p:sp>
          <p:nvSpPr>
            <p:cNvPr id="508" name="Google Shape;508;p26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4.多媒體視聽中心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pic>
        <p:nvPicPr>
          <p:cNvPr id="510" name="Google Shape;51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540174"/>
            <a:ext cx="7488832" cy="491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grpSp>
        <p:nvGrpSpPr>
          <p:cNvPr id="517" name="Google Shape;517;p27"/>
          <p:cNvGrpSpPr/>
          <p:nvPr/>
        </p:nvGrpSpPr>
        <p:grpSpPr>
          <a:xfrm>
            <a:off x="1043607" y="1701600"/>
            <a:ext cx="6984776" cy="4415706"/>
            <a:chOff x="7224141" y="1259448"/>
            <a:chExt cx="3706130" cy="2203335"/>
          </a:xfrm>
        </p:grpSpPr>
        <p:pic>
          <p:nvPicPr>
            <p:cNvPr id="518" name="Google Shape;518;p27" descr="\\TchNAS\行政共用\01-活動照片(不要移動)\107學年度\1070825小一新生家長座談\IMG_8435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24141" y="1259448"/>
              <a:ext cx="3706130" cy="2203335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519" name="Google Shape;519;p27"/>
            <p:cNvSpPr txBox="1"/>
            <p:nvPr/>
          </p:nvSpPr>
          <p:spPr>
            <a:xfrm>
              <a:off x="8446782" y="3157420"/>
              <a:ext cx="1386330" cy="168931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活動中心與300吋投影設備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520" name="Google Shape;520;p27"/>
          <p:cNvGrpSpPr/>
          <p:nvPr/>
        </p:nvGrpSpPr>
        <p:grpSpPr>
          <a:xfrm>
            <a:off x="151055" y="221832"/>
            <a:ext cx="3891545" cy="1318342"/>
            <a:chOff x="73272" y="50338"/>
            <a:chExt cx="3891545" cy="1318342"/>
          </a:xfrm>
        </p:grpSpPr>
        <p:sp>
          <p:nvSpPr>
            <p:cNvPr id="521" name="Google Shape;521;p27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5.活動中心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grpSp>
        <p:nvGrpSpPr>
          <p:cNvPr id="529" name="Google Shape;529;p28"/>
          <p:cNvGrpSpPr/>
          <p:nvPr/>
        </p:nvGrpSpPr>
        <p:grpSpPr>
          <a:xfrm>
            <a:off x="163652" y="44624"/>
            <a:ext cx="3891545" cy="1318342"/>
            <a:chOff x="73272" y="50338"/>
            <a:chExt cx="3891545" cy="1318342"/>
          </a:xfrm>
        </p:grpSpPr>
        <p:sp>
          <p:nvSpPr>
            <p:cNvPr id="530" name="Google Shape;530;p28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6.幼兒園設備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pic>
        <p:nvPicPr>
          <p:cNvPr id="532" name="Google Shape;532;p28" descr="E:\108\其他\校景\幼兒園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5" y="1415966"/>
            <a:ext cx="6745271" cy="505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8" descr="E:\108\其他\校景\幼兒園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95" y="1415966"/>
            <a:ext cx="6924573" cy="5193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40" name="Google Shape;54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3" y="1700807"/>
            <a:ext cx="2958895" cy="19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9" descr="\\TchNAS\行政共用\01-活動照片(不要移動)\108學年度\1081218玉山圖書館捐贈\IMG_066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360" y="1576749"/>
            <a:ext cx="7156785" cy="4761091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9"/>
          <p:cNvSpPr txBox="1"/>
          <p:nvPr/>
        </p:nvSpPr>
        <p:spPr>
          <a:xfrm>
            <a:off x="3479590" y="5877272"/>
            <a:ext cx="1831731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玉山圖書館</a:t>
            </a:r>
            <a:endParaRPr/>
          </a:p>
        </p:txBody>
      </p:sp>
      <p:grpSp>
        <p:nvGrpSpPr>
          <p:cNvPr id="543" name="Google Shape;543;p29"/>
          <p:cNvGrpSpPr/>
          <p:nvPr/>
        </p:nvGrpSpPr>
        <p:grpSpPr>
          <a:xfrm>
            <a:off x="151055" y="221832"/>
            <a:ext cx="3891545" cy="1318342"/>
            <a:chOff x="73272" y="50338"/>
            <a:chExt cx="3891545" cy="1318342"/>
          </a:xfrm>
        </p:grpSpPr>
        <p:sp>
          <p:nvSpPr>
            <p:cNvPr id="544" name="Google Shape;544;p29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7-1.玉山圖書館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" name="Google Shape;200;p3"/>
          <p:cNvGraphicFramePr/>
          <p:nvPr/>
        </p:nvGraphicFramePr>
        <p:xfrm>
          <a:off x="660797" y="22948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{3F50A7B0-4886-43F4-99B9-2238DC9A05E8}</a:tableStyleId>
              </a:tblPr>
              <a:tblGrid>
                <a:gridCol w="7886700"/>
              </a:tblGrid>
              <a:tr h="2526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~視每一位孩子如自己的孩子~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endParaRPr sz="2700" u="none" strike="noStrike" cap="none"/>
                    </a:p>
                    <a:p>
                      <a:pPr marL="0" marR="0" lvl="0" indent="762635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　　~尊每一位老師為專業首席教師~</a:t>
                      </a:r>
                      <a:endParaRPr/>
                    </a:p>
                    <a:p>
                      <a:pPr marL="0" marR="0" lvl="0" indent="762635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endParaRPr sz="2700" u="none" strike="noStrike" cap="none"/>
                    </a:p>
                    <a:p>
                      <a:pPr marL="0" marR="0" lvl="0" indent="152527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　　　　~待每一位家長為教育夥伴~</a:t>
                      </a:r>
                      <a:endParaRPr sz="270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85725" marR="85725" marT="0" marB="0"/>
                </a:tc>
              </a:tr>
            </a:tbl>
          </a:graphicData>
        </a:graphic>
      </p:graphicFrame>
      <p:pic>
        <p:nvPicPr>
          <p:cNvPr id="201" name="Google Shape;2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857251"/>
            <a:ext cx="1129382" cy="112938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"/>
          <p:cNvSpPr/>
          <p:nvPr/>
        </p:nvSpPr>
        <p:spPr>
          <a:xfrm>
            <a:off x="1129382" y="1023495"/>
            <a:ext cx="3186354" cy="720244"/>
          </a:xfrm>
          <a:prstGeom prst="roundRect">
            <a:avLst>
              <a:gd name="adj" fmla="val 50000"/>
            </a:avLst>
          </a:prstGeom>
          <a:solidFill>
            <a:srgbClr val="F67A7A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我的教育信念</a:t>
            </a:r>
            <a:endParaRPr/>
          </a:p>
        </p:txBody>
      </p:sp>
      <p:pic>
        <p:nvPicPr>
          <p:cNvPr id="203" name="Google Shape;2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4581128"/>
            <a:ext cx="3041195" cy="202746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51" name="Google Shape;551;p30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52" name="Google Shape;552;p30" descr="E:\108\其他\校景\圖書館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055942" y="2111695"/>
            <a:ext cx="5280587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0" descr="E:\108\其他\校景\圖書館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204531" y="2058549"/>
            <a:ext cx="5376598" cy="4032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30"/>
          <p:cNvGrpSpPr/>
          <p:nvPr/>
        </p:nvGrpSpPr>
        <p:grpSpPr>
          <a:xfrm>
            <a:off x="151055" y="68131"/>
            <a:ext cx="3891545" cy="1318342"/>
            <a:chOff x="73272" y="50338"/>
            <a:chExt cx="3891545" cy="1318342"/>
          </a:xfrm>
        </p:grpSpPr>
        <p:sp>
          <p:nvSpPr>
            <p:cNvPr id="555" name="Google Shape;555;p30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7-2.玉山圖書館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/>
          <p:nvPr/>
        </p:nvSpPr>
        <p:spPr>
          <a:xfrm>
            <a:off x="919066" y="1425928"/>
            <a:ext cx="1039132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62" name="Google Shape;562;p32"/>
          <p:cNvSpPr/>
          <p:nvPr/>
        </p:nvSpPr>
        <p:spPr>
          <a:xfrm>
            <a:off x="231230" y="1610834"/>
            <a:ext cx="1518249" cy="380243"/>
          </a:xfrm>
          <a:prstGeom prst="rect">
            <a:avLst/>
          </a:prstGeom>
          <a:solidFill>
            <a:schemeClr val="accent6"/>
          </a:solidFill>
          <a:ln w="19050" cap="rnd" cmpd="sng">
            <a:solidFill>
              <a:srgbClr val="6961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教學設備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63" name="Google Shape;563;p32"/>
          <p:cNvGrpSpPr/>
          <p:nvPr/>
        </p:nvGrpSpPr>
        <p:grpSpPr>
          <a:xfrm>
            <a:off x="271127" y="2160664"/>
            <a:ext cx="3043622" cy="1955677"/>
            <a:chOff x="694944" y="2243860"/>
            <a:chExt cx="3470910" cy="2439419"/>
          </a:xfrm>
        </p:grpSpPr>
        <p:pic>
          <p:nvPicPr>
            <p:cNvPr id="564" name="Google Shape;564;p32" descr="\\TchNAS\行政共用\教學卓越資料1081217\照片區\美感\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4944" y="2243860"/>
              <a:ext cx="3470910" cy="2080817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565" name="Google Shape;565;p32"/>
            <p:cNvSpPr txBox="1"/>
            <p:nvPr/>
          </p:nvSpPr>
          <p:spPr>
            <a:xfrm>
              <a:off x="1016421" y="4230611"/>
              <a:ext cx="2668611" cy="452668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美感教育基地-攀爬網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566" name="Google Shape;566;p32"/>
          <p:cNvGrpSpPr/>
          <p:nvPr/>
        </p:nvGrpSpPr>
        <p:grpSpPr>
          <a:xfrm>
            <a:off x="3965085" y="50338"/>
            <a:ext cx="2967799" cy="2279603"/>
            <a:chOff x="4679442" y="1074782"/>
            <a:chExt cx="3445002" cy="2624903"/>
          </a:xfrm>
        </p:grpSpPr>
        <p:pic>
          <p:nvPicPr>
            <p:cNvPr id="567" name="Google Shape;567;p32" descr="\\TchNAS\行政共用\教學卓越資料1081217\照片區\美感\美感1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79442" y="1074782"/>
              <a:ext cx="3445002" cy="2339721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568" name="Google Shape;568;p32"/>
            <p:cNvSpPr txBox="1"/>
            <p:nvPr/>
          </p:nvSpPr>
          <p:spPr>
            <a:xfrm>
              <a:off x="5053329" y="3309849"/>
              <a:ext cx="2741142" cy="389836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美感教育基地-紗網小屋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569" name="Google Shape;569;p32"/>
          <p:cNvGrpSpPr/>
          <p:nvPr/>
        </p:nvGrpSpPr>
        <p:grpSpPr>
          <a:xfrm>
            <a:off x="3413852" y="4438820"/>
            <a:ext cx="3300125" cy="2419180"/>
            <a:chOff x="8343898" y="1807994"/>
            <a:chExt cx="3300125" cy="2419180"/>
          </a:xfrm>
        </p:grpSpPr>
        <p:pic>
          <p:nvPicPr>
            <p:cNvPr id="570" name="Google Shape;570;p32" descr="\\TchNAS\行政共用\美感再造\照片\IMG_3907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3898" y="1807994"/>
              <a:ext cx="3300125" cy="2200084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571" name="Google Shape;571;p32"/>
            <p:cNvSpPr txBox="1"/>
            <p:nvPr/>
          </p:nvSpPr>
          <p:spPr>
            <a:xfrm>
              <a:off x="9037057" y="3888620"/>
              <a:ext cx="2459736" cy="338554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美感教育基地-洞穴探索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572" name="Google Shape;572;p32"/>
          <p:cNvGrpSpPr/>
          <p:nvPr/>
        </p:nvGrpSpPr>
        <p:grpSpPr>
          <a:xfrm>
            <a:off x="5227038" y="2383798"/>
            <a:ext cx="3411693" cy="2283180"/>
            <a:chOff x="7497011" y="622648"/>
            <a:chExt cx="3474044" cy="2440288"/>
          </a:xfrm>
        </p:grpSpPr>
        <p:pic>
          <p:nvPicPr>
            <p:cNvPr id="573" name="Google Shape;573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97011" y="622648"/>
              <a:ext cx="3293977" cy="2195984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574" name="Google Shape;574;p32"/>
            <p:cNvSpPr txBox="1"/>
            <p:nvPr/>
          </p:nvSpPr>
          <p:spPr>
            <a:xfrm>
              <a:off x="7497011" y="2724382"/>
              <a:ext cx="3474044" cy="338554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美感教育基地-芭蕉樹林秘境探索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575" name="Google Shape;575;p32"/>
          <p:cNvSpPr/>
          <p:nvPr/>
        </p:nvSpPr>
        <p:spPr>
          <a:xfrm>
            <a:off x="6785655" y="1228912"/>
            <a:ext cx="2202873" cy="394031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美感教育基地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76" name="Google Shape;576;p32"/>
          <p:cNvGrpSpPr/>
          <p:nvPr/>
        </p:nvGrpSpPr>
        <p:grpSpPr>
          <a:xfrm>
            <a:off x="242651" y="4354431"/>
            <a:ext cx="3013657" cy="2090393"/>
            <a:chOff x="242651" y="4354431"/>
            <a:chExt cx="3013657" cy="2090393"/>
          </a:xfrm>
        </p:grpSpPr>
        <p:pic>
          <p:nvPicPr>
            <p:cNvPr id="577" name="Google Shape;577;p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2651" y="4354431"/>
              <a:ext cx="3013657" cy="1927074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578" name="Google Shape;578;p32"/>
            <p:cNvSpPr txBox="1"/>
            <p:nvPr/>
          </p:nvSpPr>
          <p:spPr>
            <a:xfrm>
              <a:off x="534594" y="6106270"/>
              <a:ext cx="2459736" cy="338554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美感教育基地-洞穴探索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579" name="Google Shape;579;p32"/>
          <p:cNvGrpSpPr/>
          <p:nvPr/>
        </p:nvGrpSpPr>
        <p:grpSpPr>
          <a:xfrm>
            <a:off x="73272" y="50338"/>
            <a:ext cx="3816424" cy="1318342"/>
            <a:chOff x="73272" y="50338"/>
            <a:chExt cx="3816424" cy="1318342"/>
          </a:xfrm>
        </p:grpSpPr>
        <p:sp>
          <p:nvSpPr>
            <p:cNvPr id="580" name="Google Shape;580;p32"/>
            <p:cNvSpPr/>
            <p:nvPr/>
          </p:nvSpPr>
          <p:spPr>
            <a:xfrm>
              <a:off x="144177" y="763932"/>
              <a:ext cx="3574605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8. 校園美感環境再造</a:t>
              </a: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8560" y="-1128"/>
            <a:ext cx="10437780" cy="695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33"/>
          <p:cNvGrpSpPr/>
          <p:nvPr/>
        </p:nvGrpSpPr>
        <p:grpSpPr>
          <a:xfrm>
            <a:off x="105473" y="1448068"/>
            <a:ext cx="2949582" cy="1849916"/>
            <a:chOff x="105473" y="1448068"/>
            <a:chExt cx="2949582" cy="1849916"/>
          </a:xfrm>
        </p:grpSpPr>
        <p:pic>
          <p:nvPicPr>
            <p:cNvPr id="592" name="Google Shape;592;p33" descr="D:\Documents\Desktop\新增資料夾 (2)\20160826_16434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5473" y="1448068"/>
              <a:ext cx="2949582" cy="1660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33"/>
            <p:cNvSpPr/>
            <p:nvPr/>
          </p:nvSpPr>
          <p:spPr>
            <a:xfrm>
              <a:off x="542926" y="2842372"/>
              <a:ext cx="2171700" cy="455612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    雨水回收系統</a:t>
              </a:r>
              <a:endParaRPr/>
            </a:p>
          </p:txBody>
        </p:sp>
      </p:grpSp>
      <p:sp>
        <p:nvSpPr>
          <p:cNvPr id="594" name="Google Shape;594;p33"/>
          <p:cNvSpPr/>
          <p:nvPr/>
        </p:nvSpPr>
        <p:spPr>
          <a:xfrm>
            <a:off x="6363483" y="6358261"/>
            <a:ext cx="2701925" cy="338554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設置教學池光蛙影生態池</a:t>
            </a:r>
            <a:endParaRPr/>
          </a:p>
        </p:txBody>
      </p:sp>
      <p:pic>
        <p:nvPicPr>
          <p:cNvPr id="595" name="Google Shape;595;p33" descr="D:\我的文件\Desktop\Camera\20170823_0742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200" y="4604073"/>
            <a:ext cx="2463006" cy="175418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596" name="Google Shape;596;p33"/>
          <p:cNvGrpSpPr/>
          <p:nvPr/>
        </p:nvGrpSpPr>
        <p:grpSpPr>
          <a:xfrm>
            <a:off x="6561360" y="2075176"/>
            <a:ext cx="2582640" cy="1990004"/>
            <a:chOff x="6372200" y="2136903"/>
            <a:chExt cx="2582640" cy="1990004"/>
          </a:xfrm>
        </p:grpSpPr>
        <p:pic>
          <p:nvPicPr>
            <p:cNvPr id="597" name="Google Shape;597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72200" y="2136903"/>
              <a:ext cx="2400493" cy="1779347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598" name="Google Shape;598;p33"/>
            <p:cNvSpPr/>
            <p:nvPr/>
          </p:nvSpPr>
          <p:spPr>
            <a:xfrm>
              <a:off x="6444208" y="3788353"/>
              <a:ext cx="2510632" cy="338554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設置風力和太陽能發電</a:t>
              </a:r>
              <a:endParaRPr/>
            </a:p>
          </p:txBody>
        </p:sp>
      </p:grpSp>
      <p:grpSp>
        <p:nvGrpSpPr>
          <p:cNvPr id="599" name="Google Shape;599;p33"/>
          <p:cNvGrpSpPr/>
          <p:nvPr/>
        </p:nvGrpSpPr>
        <p:grpSpPr>
          <a:xfrm>
            <a:off x="105473" y="-99392"/>
            <a:ext cx="3816424" cy="1318342"/>
            <a:chOff x="73272" y="50338"/>
            <a:chExt cx="3816424" cy="1318342"/>
          </a:xfrm>
        </p:grpSpPr>
        <p:sp>
          <p:nvSpPr>
            <p:cNvPr id="600" name="Google Shape;600;p33"/>
            <p:cNvSpPr/>
            <p:nvPr/>
          </p:nvSpPr>
          <p:spPr>
            <a:xfrm>
              <a:off x="144177" y="763932"/>
              <a:ext cx="3745519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整建綠能生態教育園區</a:t>
              </a: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grpSp>
        <p:nvGrpSpPr>
          <p:cNvPr id="602" name="Google Shape;602;p33"/>
          <p:cNvGrpSpPr/>
          <p:nvPr/>
        </p:nvGrpSpPr>
        <p:grpSpPr>
          <a:xfrm>
            <a:off x="3921897" y="0"/>
            <a:ext cx="2885981" cy="2148253"/>
            <a:chOff x="3122406" y="5154941"/>
            <a:chExt cx="2152980" cy="1604597"/>
          </a:xfrm>
        </p:grpSpPr>
        <p:pic>
          <p:nvPicPr>
            <p:cNvPr id="603" name="Google Shape;603;p33" descr="\\TchNAS\行政共用\教學卓越資料1081217\照片區\1080121-25生態營隊\IMG_5003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22406" y="5154941"/>
              <a:ext cx="2152980" cy="1435320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604" name="Google Shape;604;p33"/>
            <p:cNvSpPr txBox="1"/>
            <p:nvPr/>
          </p:nvSpPr>
          <p:spPr>
            <a:xfrm>
              <a:off x="3564394" y="6420984"/>
              <a:ext cx="1309808" cy="338554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噴灌腳踏車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605" name="Google Shape;605;p33"/>
          <p:cNvGrpSpPr/>
          <p:nvPr/>
        </p:nvGrpSpPr>
        <p:grpSpPr>
          <a:xfrm>
            <a:off x="150786" y="4100684"/>
            <a:ext cx="2667430" cy="2047625"/>
            <a:chOff x="287651" y="3224313"/>
            <a:chExt cx="1988511" cy="1379393"/>
          </a:xfrm>
        </p:grpSpPr>
        <p:pic>
          <p:nvPicPr>
            <p:cNvPr id="606" name="Google Shape;606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7651" y="3224313"/>
              <a:ext cx="1988511" cy="1208012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607" name="Google Shape;607;p33"/>
            <p:cNvSpPr txBox="1"/>
            <p:nvPr/>
          </p:nvSpPr>
          <p:spPr>
            <a:xfrm>
              <a:off x="762665" y="4265152"/>
              <a:ext cx="1090498" cy="338554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rPr>
                <a:t>抽水幫浦</a:t>
              </a:r>
              <a:endParaRPr sz="16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pic>
        <p:nvPicPr>
          <p:cNvPr id="608" name="Google Shape;608;p33" descr="E:\教學卓越資料1081219\照片區\1061116熙和園青菜\IMG_796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1887200" y="-7543800"/>
            <a:ext cx="2700000" cy="18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9" name="Google Shape;609;p33"/>
          <p:cNvGrpSpPr/>
          <p:nvPr/>
        </p:nvGrpSpPr>
        <p:grpSpPr>
          <a:xfrm>
            <a:off x="2941919" y="3270753"/>
            <a:ext cx="3319293" cy="3111331"/>
            <a:chOff x="332117" y="2491787"/>
            <a:chExt cx="3580461" cy="3255755"/>
          </a:xfrm>
        </p:grpSpPr>
        <p:grpSp>
          <p:nvGrpSpPr>
            <p:cNvPr id="610" name="Google Shape;610;p33"/>
            <p:cNvGrpSpPr/>
            <p:nvPr/>
          </p:nvGrpSpPr>
          <p:grpSpPr>
            <a:xfrm>
              <a:off x="332117" y="2491787"/>
              <a:ext cx="3580461" cy="1730436"/>
              <a:chOff x="332117" y="2491787"/>
              <a:chExt cx="3580461" cy="1730436"/>
            </a:xfrm>
          </p:grpSpPr>
          <p:pic>
            <p:nvPicPr>
              <p:cNvPr id="611" name="Google Shape;611;p3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122843" y="2491787"/>
                <a:ext cx="1789735" cy="1267113"/>
              </a:xfrm>
              <a:prstGeom prst="roundRect">
                <a:avLst>
                  <a:gd name="adj" fmla="val 8594"/>
                </a:avLst>
              </a:prstGeom>
              <a:solidFill>
                <a:srgbClr val="ECECEC"/>
              </a:solidFill>
              <a:ln>
                <a:noFill/>
              </a:ln>
              <a:effectLst>
                <a:reflection stA="38000" endPos="28000" dist="5000" dir="5400000" sy="-100000" algn="bl" rotWithShape="0"/>
              </a:effectLst>
            </p:spPr>
          </p:pic>
          <p:pic>
            <p:nvPicPr>
              <p:cNvPr id="612" name="Google Shape;612;p33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32117" y="2491787"/>
                <a:ext cx="1734565" cy="1275813"/>
              </a:xfrm>
              <a:prstGeom prst="roundRect">
                <a:avLst>
                  <a:gd name="adj" fmla="val 8594"/>
                </a:avLst>
              </a:prstGeom>
              <a:solidFill>
                <a:srgbClr val="ECECEC"/>
              </a:solidFill>
              <a:ln>
                <a:noFill/>
              </a:ln>
              <a:effectLst>
                <a:reflection stA="38000" endPos="28000" dist="5000" dir="5400000" sy="-100000" algn="bl" rotWithShape="0"/>
              </a:effectLst>
            </p:spPr>
          </p:pic>
          <p:sp>
            <p:nvSpPr>
              <p:cNvPr id="613" name="Google Shape;613;p33"/>
              <p:cNvSpPr txBox="1"/>
              <p:nvPr/>
            </p:nvSpPr>
            <p:spPr>
              <a:xfrm>
                <a:off x="548218" y="3867954"/>
                <a:ext cx="3094958" cy="354269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600" b="1">
                    <a:solidFill>
                      <a:srgbClr val="00B05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生態農園--種菜小達人種菜囉</a:t>
                </a:r>
                <a:endParaRPr sz="1600" b="1">
                  <a:solidFill>
                    <a:srgbClr val="00B05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pic>
          <p:nvPicPr>
            <p:cNvPr id="614" name="Google Shape;614;p3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91241" y="4206508"/>
              <a:ext cx="2250341" cy="1541034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620" name="Google Shape;620;p34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grpSp>
        <p:nvGrpSpPr>
          <p:cNvPr id="621" name="Google Shape;621;p34"/>
          <p:cNvGrpSpPr/>
          <p:nvPr/>
        </p:nvGrpSpPr>
        <p:grpSpPr>
          <a:xfrm>
            <a:off x="151055" y="221832"/>
            <a:ext cx="3891545" cy="1318342"/>
            <a:chOff x="73272" y="50338"/>
            <a:chExt cx="3891545" cy="1318342"/>
          </a:xfrm>
        </p:grpSpPr>
        <p:sp>
          <p:nvSpPr>
            <p:cNvPr id="622" name="Google Shape;622;p34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戶外遊戲器材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sp>
        <p:nvSpPr>
          <p:cNvPr id="624" name="Google Shape;624;p34"/>
          <p:cNvSpPr txBox="1"/>
          <p:nvPr/>
        </p:nvSpPr>
        <p:spPr>
          <a:xfrm>
            <a:off x="2617497" y="4811944"/>
            <a:ext cx="2376264" cy="461665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00B050"/>
                </a:solidFill>
                <a:latin typeface="DFKai-SB"/>
                <a:ea typeface="DFKai-SB"/>
                <a:cs typeface="DFKai-SB"/>
                <a:sym typeface="DFKai-SB"/>
              </a:rPr>
              <a:t>共融式遊樂設施</a:t>
            </a:r>
            <a:endParaRPr sz="2400" b="1">
              <a:solidFill>
                <a:srgbClr val="00B05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25" name="Google Shape;625;p34"/>
          <p:cNvPicPr preferRelativeResize="0"/>
          <p:nvPr/>
        </p:nvPicPr>
        <p:blipFill rotWithShape="1">
          <a:blip r:embed="rId3">
            <a:alphaModFix/>
          </a:blip>
          <a:srcRect t="11061"/>
          <a:stretch/>
        </p:blipFill>
        <p:spPr>
          <a:xfrm>
            <a:off x="467544" y="1628800"/>
            <a:ext cx="7488832" cy="489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5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631" name="Google Shape;631;p35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grpSp>
        <p:nvGrpSpPr>
          <p:cNvPr id="632" name="Google Shape;632;p35"/>
          <p:cNvGrpSpPr/>
          <p:nvPr/>
        </p:nvGrpSpPr>
        <p:grpSpPr>
          <a:xfrm>
            <a:off x="151055" y="221832"/>
            <a:ext cx="3891545" cy="1318342"/>
            <a:chOff x="73272" y="50338"/>
            <a:chExt cx="3891545" cy="1318342"/>
          </a:xfrm>
        </p:grpSpPr>
        <p:sp>
          <p:nvSpPr>
            <p:cNvPr id="633" name="Google Shape;633;p35"/>
            <p:cNvSpPr/>
            <p:nvPr/>
          </p:nvSpPr>
          <p:spPr>
            <a:xfrm>
              <a:off x="144177" y="763932"/>
              <a:ext cx="3820640" cy="604748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教學設備~班班有觸屏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73272" y="50338"/>
              <a:ext cx="3816424" cy="740641"/>
            </a:xfrm>
            <a:prstGeom prst="roundRect">
              <a:avLst>
                <a:gd name="adj" fmla="val 49227"/>
              </a:avLst>
            </a:prstGeom>
            <a:solidFill>
              <a:srgbClr val="92D050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五、改善環境設備</a:t>
              </a:r>
              <a:endParaRPr/>
            </a:p>
          </p:txBody>
        </p:sp>
      </p:grpSp>
      <p:sp>
        <p:nvSpPr>
          <p:cNvPr id="635" name="Google Shape;635;p35"/>
          <p:cNvSpPr txBox="1"/>
          <p:nvPr/>
        </p:nvSpPr>
        <p:spPr>
          <a:xfrm>
            <a:off x="5220072" y="2780928"/>
            <a:ext cx="20199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可放觸屏設備英語情境教室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36" name="Google Shape;63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628799"/>
            <a:ext cx="7416824" cy="3910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44624"/>
            <a:ext cx="384016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6"/>
          <p:cNvSpPr/>
          <p:nvPr/>
        </p:nvSpPr>
        <p:spPr>
          <a:xfrm>
            <a:off x="755576" y="836712"/>
            <a:ext cx="2448272" cy="504056"/>
          </a:xfrm>
          <a:prstGeom prst="roundRect">
            <a:avLst>
              <a:gd name="adj" fmla="val 16667"/>
            </a:avLst>
          </a:prstGeom>
          <a:solidFill>
            <a:srgbClr val="B0B0B0"/>
          </a:solidFill>
          <a:ln w="1905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校史室</a:t>
            </a:r>
            <a:endParaRPr/>
          </a:p>
        </p:txBody>
      </p:sp>
      <p:pic>
        <p:nvPicPr>
          <p:cNvPr id="643" name="Google Shape;64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1" y="2132856"/>
            <a:ext cx="4283968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2132856"/>
            <a:ext cx="4320480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7"/>
          <p:cNvSpPr/>
          <p:nvPr/>
        </p:nvSpPr>
        <p:spPr>
          <a:xfrm>
            <a:off x="1834182" y="2492896"/>
            <a:ext cx="5762153" cy="252028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(一) 課後照顧班學生常規管理準則</a:t>
            </a: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(二) 110學年度上學期重要行事曆</a:t>
            </a: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(三) 定期評量時程與成績計算方式</a:t>
            </a: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(四) MSSR</a:t>
            </a: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(五) 校本特色課程</a:t>
            </a: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50" name="Google Shape;650;p37"/>
          <p:cNvSpPr txBox="1"/>
          <p:nvPr/>
        </p:nvSpPr>
        <p:spPr>
          <a:xfrm>
            <a:off x="2108955" y="1610856"/>
            <a:ext cx="5399087" cy="7078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六</a:t>
            </a:r>
            <a:r>
              <a:rPr lang="zh-TW" sz="400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4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教務處相關資訊</a:t>
            </a: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51" name="Google Shape;651;p37"/>
          <p:cNvGrpSpPr/>
          <p:nvPr/>
        </p:nvGrpSpPr>
        <p:grpSpPr>
          <a:xfrm>
            <a:off x="2915816" y="380062"/>
            <a:ext cx="3467291" cy="1178190"/>
            <a:chOff x="4643438" y="214290"/>
            <a:chExt cx="3114963" cy="962544"/>
          </a:xfrm>
        </p:grpSpPr>
        <p:sp>
          <p:nvSpPr>
            <p:cNvPr id="652" name="Google Shape;652;p37"/>
            <p:cNvSpPr/>
            <p:nvPr/>
          </p:nvSpPr>
          <p:spPr>
            <a:xfrm rot="-197159">
              <a:off x="4939640" y="651600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Ruimei Elementary School</a:t>
              </a:r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4643438" y="214290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8"/>
          <p:cNvGrpSpPr/>
          <p:nvPr/>
        </p:nvGrpSpPr>
        <p:grpSpPr>
          <a:xfrm>
            <a:off x="107504" y="116632"/>
            <a:ext cx="8352928" cy="692506"/>
            <a:chOff x="-269551" y="5399"/>
            <a:chExt cx="7642458" cy="692696"/>
          </a:xfrm>
        </p:grpSpPr>
        <p:sp>
          <p:nvSpPr>
            <p:cNvPr id="659" name="Google Shape;659;p38"/>
            <p:cNvSpPr/>
            <p:nvPr/>
          </p:nvSpPr>
          <p:spPr>
            <a:xfrm>
              <a:off x="4144627" y="63715"/>
              <a:ext cx="3228280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(一)</a:t>
              </a:r>
              <a:r>
                <a:rPr lang="zh-TW" sz="1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課後照顧班學生常規管理準則</a:t>
              </a:r>
              <a:endParaRPr sz="1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六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、教務處相關資訊</a:t>
              </a:r>
              <a:endParaRPr/>
            </a:p>
          </p:txBody>
        </p:sp>
      </p:grpSp>
      <p:pic>
        <p:nvPicPr>
          <p:cNvPr id="661" name="Google Shape;66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980728"/>
            <a:ext cx="6120680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9"/>
          <p:cNvGrpSpPr/>
          <p:nvPr/>
        </p:nvGrpSpPr>
        <p:grpSpPr>
          <a:xfrm>
            <a:off x="0" y="116632"/>
            <a:ext cx="9051238" cy="692505"/>
            <a:chOff x="-1422043" y="122063"/>
            <a:chExt cx="8281371" cy="692696"/>
          </a:xfrm>
        </p:grpSpPr>
        <p:sp>
          <p:nvSpPr>
            <p:cNvPr id="667" name="Google Shape;667;p39"/>
            <p:cNvSpPr/>
            <p:nvPr/>
          </p:nvSpPr>
          <p:spPr>
            <a:xfrm>
              <a:off x="2900215" y="219996"/>
              <a:ext cx="3959113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(二) </a:t>
              </a:r>
              <a:r>
                <a:rPr lang="zh-TW" sz="2000" u="sng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  <a:hlinkClick r:id="rId3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110學年度上學期重要行事曆</a:t>
              </a:r>
              <a:endParaRPr sz="2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-1422043" y="122063"/>
              <a:ext cx="4348295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六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、教務處相關資訊</a:t>
              </a:r>
              <a:endParaRPr/>
            </a:p>
          </p:txBody>
        </p:sp>
      </p:grpSp>
      <p:pic>
        <p:nvPicPr>
          <p:cNvPr id="669" name="Google Shape;66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888349"/>
            <a:ext cx="6696744" cy="5950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"/>
          <p:cNvSpPr/>
          <p:nvPr/>
        </p:nvSpPr>
        <p:spPr>
          <a:xfrm>
            <a:off x="2339752" y="2924944"/>
            <a:ext cx="4248472" cy="122413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一、學校概況說明</a:t>
            </a:r>
            <a:endParaRPr/>
          </a:p>
        </p:txBody>
      </p:sp>
      <p:grpSp>
        <p:nvGrpSpPr>
          <p:cNvPr id="209" name="Google Shape;209;p4"/>
          <p:cNvGrpSpPr/>
          <p:nvPr/>
        </p:nvGrpSpPr>
        <p:grpSpPr>
          <a:xfrm>
            <a:off x="3059832" y="1635076"/>
            <a:ext cx="3105150" cy="1116723"/>
            <a:chOff x="3059825" y="1634688"/>
            <a:chExt cx="3105164" cy="1116437"/>
          </a:xfrm>
        </p:grpSpPr>
        <p:sp>
          <p:nvSpPr>
            <p:cNvPr id="210" name="Google Shape;210;p4"/>
            <p:cNvSpPr/>
            <p:nvPr/>
          </p:nvSpPr>
          <p:spPr>
            <a:xfrm rot="-197159">
              <a:off x="3208252" y="2225891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Ruimei Elementary School</a:t>
              </a: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3059825" y="1634688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323528" y="324788"/>
            <a:ext cx="4681538" cy="1398257"/>
            <a:chOff x="-269551" y="5399"/>
            <a:chExt cx="4283343" cy="1398641"/>
          </a:xfrm>
        </p:grpSpPr>
        <p:sp>
          <p:nvSpPr>
            <p:cNvPr id="675" name="Google Shape;675;p40"/>
            <p:cNvSpPr/>
            <p:nvPr/>
          </p:nvSpPr>
          <p:spPr>
            <a:xfrm>
              <a:off x="370165" y="827976"/>
              <a:ext cx="3426861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(三)定期評量時程與成績計算</a:t>
              </a: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六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、教務處相關資訊</a:t>
              </a:r>
              <a:endParaRPr/>
            </a:p>
          </p:txBody>
        </p:sp>
      </p:grpSp>
      <p:sp>
        <p:nvSpPr>
          <p:cNvPr id="677" name="Google Shape;677;p40"/>
          <p:cNvSpPr txBox="1"/>
          <p:nvPr/>
        </p:nvSpPr>
        <p:spPr>
          <a:xfrm>
            <a:off x="376668" y="2287407"/>
            <a:ext cx="467995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◆評量時程: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78" name="Google Shape;678;p40"/>
          <p:cNvSpPr txBox="1"/>
          <p:nvPr/>
        </p:nvSpPr>
        <p:spPr>
          <a:xfrm>
            <a:off x="323529" y="4098791"/>
            <a:ext cx="468153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◆評量科目: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79" name="Google Shape;679;p40"/>
          <p:cNvSpPr txBox="1"/>
          <p:nvPr/>
        </p:nvSpPr>
        <p:spPr>
          <a:xfrm>
            <a:off x="2418148" y="5159354"/>
            <a:ext cx="2801924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平時成績</a:t>
            </a: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:40%</a:t>
            </a:r>
            <a:endParaRPr sz="11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定期評量成績</a:t>
            </a: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:60%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80" name="Google Shape;680;p40"/>
          <p:cNvSpPr txBox="1"/>
          <p:nvPr/>
        </p:nvSpPr>
        <p:spPr>
          <a:xfrm>
            <a:off x="323529" y="5067597"/>
            <a:ext cx="468153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◆成績計算: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81" name="Google Shape;681;p40"/>
          <p:cNvSpPr txBox="1"/>
          <p:nvPr/>
        </p:nvSpPr>
        <p:spPr>
          <a:xfrm>
            <a:off x="2418148" y="4209732"/>
            <a:ext cx="2638470" cy="41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國語、數學、生活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82" name="Google Shape;682;p40"/>
          <p:cNvSpPr txBox="1"/>
          <p:nvPr/>
        </p:nvSpPr>
        <p:spPr>
          <a:xfrm>
            <a:off x="2397552" y="2348116"/>
            <a:ext cx="5904656" cy="137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上學期</a:t>
            </a: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注音符號學習成果檢視: 11/01(一)~11/05(五)</a:t>
            </a:r>
            <a:endParaRPr/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   期末評量:01/11(二)、01/12(三)</a:t>
            </a:r>
            <a:endParaRPr sz="1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下學期</a:t>
            </a: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期中評量:04/14(四)、04/15(五)</a:t>
            </a:r>
            <a:endParaRPr sz="1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   期末評量:06/21(二)、06/22(三)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1"/>
          <p:cNvSpPr txBox="1"/>
          <p:nvPr/>
        </p:nvSpPr>
        <p:spPr>
          <a:xfrm>
            <a:off x="72040" y="1909834"/>
            <a:ext cx="929867" cy="276999"/>
          </a:xfrm>
          <a:prstGeom prst="rect">
            <a:avLst/>
          </a:prstGeom>
          <a:solidFill>
            <a:srgbClr val="D5CFB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各班MSSR</a:t>
            </a:r>
            <a:endParaRPr sz="12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88" name="Google Shape;68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9" y="2414893"/>
            <a:ext cx="1796966" cy="119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877" y="3696899"/>
            <a:ext cx="1336418" cy="1680496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1"/>
          <p:cNvSpPr/>
          <p:nvPr/>
        </p:nvSpPr>
        <p:spPr>
          <a:xfrm>
            <a:off x="113359" y="5464353"/>
            <a:ext cx="1935191" cy="215923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每月行政人員入班晨讀排班表</a:t>
            </a:r>
            <a:endParaRPr/>
          </a:p>
        </p:txBody>
      </p:sp>
      <p:pic>
        <p:nvPicPr>
          <p:cNvPr id="691" name="Google Shape;691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008646" y="1908955"/>
            <a:ext cx="1621510" cy="121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2311" y="1908955"/>
            <a:ext cx="1680163" cy="126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47792" y="1921317"/>
            <a:ext cx="1554506" cy="116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7668" y="3270697"/>
            <a:ext cx="2376488" cy="115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5054" y="3299429"/>
            <a:ext cx="2258969" cy="1097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41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7734" y="4606540"/>
            <a:ext cx="2228788" cy="108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63547" y="4580350"/>
            <a:ext cx="1955596" cy="109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46616" y="1920411"/>
            <a:ext cx="1872191" cy="1403058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1"/>
          <p:cNvSpPr/>
          <p:nvPr/>
        </p:nvSpPr>
        <p:spPr>
          <a:xfrm>
            <a:off x="6924313" y="3584768"/>
            <a:ext cx="1935191" cy="245264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各班導師帶領學生寧靜閱讀</a:t>
            </a:r>
            <a:endParaRPr/>
          </a:p>
        </p:txBody>
      </p:sp>
      <p:sp>
        <p:nvSpPr>
          <p:cNvPr id="700" name="Google Shape;700;p41"/>
          <p:cNvSpPr/>
          <p:nvPr/>
        </p:nvSpPr>
        <p:spPr>
          <a:xfrm>
            <a:off x="7804404" y="3401568"/>
            <a:ext cx="356616" cy="13878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1" name="Google Shape;701;p41"/>
          <p:cNvSpPr/>
          <p:nvPr/>
        </p:nvSpPr>
        <p:spPr>
          <a:xfrm rot="-5400000">
            <a:off x="6676613" y="3603455"/>
            <a:ext cx="356616" cy="13878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02" name="Google Shape;702;p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467438" y="4608371"/>
            <a:ext cx="2236052" cy="1083363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41"/>
          <p:cNvSpPr/>
          <p:nvPr/>
        </p:nvSpPr>
        <p:spPr>
          <a:xfrm>
            <a:off x="7193236" y="4125794"/>
            <a:ext cx="1235116" cy="251218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與同學進行聊書</a:t>
            </a:r>
            <a:endParaRPr/>
          </a:p>
        </p:txBody>
      </p:sp>
      <p:sp>
        <p:nvSpPr>
          <p:cNvPr id="704" name="Google Shape;704;p41"/>
          <p:cNvSpPr/>
          <p:nvPr/>
        </p:nvSpPr>
        <p:spPr>
          <a:xfrm rot="10800000">
            <a:off x="7588570" y="4441320"/>
            <a:ext cx="356616" cy="13878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5" name="Google Shape;705;p41"/>
          <p:cNvSpPr/>
          <p:nvPr/>
        </p:nvSpPr>
        <p:spPr>
          <a:xfrm>
            <a:off x="-31554" y="2191027"/>
            <a:ext cx="2074514" cy="18098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每天7:50~8:10進行20分鐘MSSR</a:t>
            </a:r>
            <a:endParaRPr sz="900" b="1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706" name="Google Shape;706;p41"/>
          <p:cNvGrpSpPr/>
          <p:nvPr/>
        </p:nvGrpSpPr>
        <p:grpSpPr>
          <a:xfrm>
            <a:off x="227247" y="116770"/>
            <a:ext cx="6626114" cy="897493"/>
            <a:chOff x="-269551" y="5399"/>
            <a:chExt cx="6062521" cy="897739"/>
          </a:xfrm>
        </p:grpSpPr>
        <p:sp>
          <p:nvSpPr>
            <p:cNvPr id="707" name="Google Shape;707;p41"/>
            <p:cNvSpPr/>
            <p:nvPr/>
          </p:nvSpPr>
          <p:spPr>
            <a:xfrm>
              <a:off x="4211428" y="327074"/>
              <a:ext cx="158154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(四)MSSR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708" name="Google Shape;708;p41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六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、教務處相關資訊</a:t>
              </a:r>
              <a:endParaRPr/>
            </a:p>
          </p:txBody>
        </p:sp>
      </p:grpSp>
      <p:sp>
        <p:nvSpPr>
          <p:cNvPr id="709" name="Google Shape;709;p41"/>
          <p:cNvSpPr txBox="1"/>
          <p:nvPr/>
        </p:nvSpPr>
        <p:spPr>
          <a:xfrm>
            <a:off x="352699" y="918373"/>
            <a:ext cx="467995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◆</a:t>
            </a:r>
            <a:r>
              <a:rPr lang="zh-TW" sz="2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MSSR:身教式持續安靜閱讀</a:t>
            </a:r>
            <a:endParaRPr/>
          </a:p>
        </p:txBody>
      </p:sp>
      <p:sp>
        <p:nvSpPr>
          <p:cNvPr id="710" name="Google Shape;710;p41"/>
          <p:cNvSpPr txBox="1"/>
          <p:nvPr/>
        </p:nvSpPr>
        <p:spPr>
          <a:xfrm>
            <a:off x="352699" y="1392684"/>
            <a:ext cx="6840537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◆</a:t>
            </a:r>
            <a:r>
              <a:rPr lang="zh-TW" sz="2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實施時間:每天7:50~8:10</a:t>
            </a:r>
            <a:endParaRPr sz="28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oogle Shape;715;p42"/>
          <p:cNvGrpSpPr/>
          <p:nvPr/>
        </p:nvGrpSpPr>
        <p:grpSpPr>
          <a:xfrm>
            <a:off x="611560" y="620708"/>
            <a:ext cx="4679951" cy="1460952"/>
            <a:chOff x="652788" y="181387"/>
            <a:chExt cx="4283343" cy="1461352"/>
          </a:xfrm>
        </p:grpSpPr>
        <p:sp>
          <p:nvSpPr>
            <p:cNvPr id="716" name="Google Shape;716;p42"/>
            <p:cNvSpPr/>
            <p:nvPr/>
          </p:nvSpPr>
          <p:spPr>
            <a:xfrm>
              <a:off x="1311844" y="1066675"/>
              <a:ext cx="2438211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</a:t>
              </a: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652788" y="181387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六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、教務處相關資訊</a:t>
              </a:r>
              <a:endParaRPr/>
            </a:p>
          </p:txBody>
        </p:sp>
      </p:grpSp>
      <p:sp>
        <p:nvSpPr>
          <p:cNvPr id="718" name="Google Shape;718;p42"/>
          <p:cNvSpPr/>
          <p:nvPr/>
        </p:nvSpPr>
        <p:spPr>
          <a:xfrm>
            <a:off x="497289" y="2492896"/>
            <a:ext cx="1713185" cy="54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zh-TW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特色美感教育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19" name="Google Shape;71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828" y="3070748"/>
            <a:ext cx="2012106" cy="25999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20" name="Google Shape;72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1618" y="2946880"/>
            <a:ext cx="2049432" cy="273257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21" name="Google Shape;72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0089" y="3216369"/>
            <a:ext cx="3814576" cy="246308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722" name="Google Shape;722;p42"/>
          <p:cNvSpPr/>
          <p:nvPr/>
        </p:nvSpPr>
        <p:spPr>
          <a:xfrm>
            <a:off x="3088666" y="2405706"/>
            <a:ext cx="1641423" cy="48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zh-TW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特色閱讀教育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3" name="Google Shape;723;p42"/>
          <p:cNvSpPr/>
          <p:nvPr/>
        </p:nvSpPr>
        <p:spPr>
          <a:xfrm>
            <a:off x="5578389" y="2647662"/>
            <a:ext cx="2117976" cy="54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zh-TW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特色綠能生態教育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3"/>
          <p:cNvSpPr txBox="1"/>
          <p:nvPr/>
        </p:nvSpPr>
        <p:spPr>
          <a:xfrm>
            <a:off x="166469" y="2027742"/>
            <a:ext cx="1168528" cy="276999"/>
          </a:xfrm>
          <a:prstGeom prst="rect">
            <a:avLst/>
          </a:prstGeom>
          <a:solidFill>
            <a:srgbClr val="D5CFB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特色美感教育</a:t>
            </a:r>
            <a:endParaRPr/>
          </a:p>
        </p:txBody>
      </p:sp>
      <p:pic>
        <p:nvPicPr>
          <p:cNvPr id="729" name="Google Shape;72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469" y="2779169"/>
            <a:ext cx="2138245" cy="142822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0" name="Google Shape;73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5546" y="2579911"/>
            <a:ext cx="2049724" cy="13691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1" name="Google Shape;73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7159" y="2731158"/>
            <a:ext cx="2179184" cy="145557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32" name="Google Shape;732;p43"/>
          <p:cNvSpPr txBox="1"/>
          <p:nvPr/>
        </p:nvSpPr>
        <p:spPr>
          <a:xfrm>
            <a:off x="1403648" y="1798539"/>
            <a:ext cx="7281313" cy="682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在紗網小屋進行浮光掠影之美感課程；透過三稜鏡觀察光和影的變化，並在小屋內進行素描與寫生，身歷其境在大自然景物中，讓孩子深刻感受到光影交織出的美景。</a:t>
            </a:r>
            <a:endParaRPr sz="1350" b="1">
              <a:solidFill>
                <a:schemeClr val="accent2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733" name="Google Shape;73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6746" y="2569222"/>
            <a:ext cx="2065727" cy="13797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4" name="Google Shape;734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21" y="4437112"/>
            <a:ext cx="1390476" cy="18548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5" name="Google Shape;735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2659" y="4327049"/>
            <a:ext cx="1216226" cy="18208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6" name="Google Shape;736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33429" y="4581128"/>
            <a:ext cx="1244451" cy="18631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7" name="Google Shape;737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18083" y="4197912"/>
            <a:ext cx="1302482" cy="19499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38" name="Google Shape;738;p43"/>
          <p:cNvGrpSpPr/>
          <p:nvPr/>
        </p:nvGrpSpPr>
        <p:grpSpPr>
          <a:xfrm>
            <a:off x="261515" y="258779"/>
            <a:ext cx="7648095" cy="1381930"/>
            <a:chOff x="-200348" y="142894"/>
            <a:chExt cx="6999948" cy="1382308"/>
          </a:xfrm>
        </p:grpSpPr>
        <p:sp>
          <p:nvSpPr>
            <p:cNvPr id="739" name="Google Shape;739;p43"/>
            <p:cNvSpPr/>
            <p:nvPr/>
          </p:nvSpPr>
          <p:spPr>
            <a:xfrm>
              <a:off x="3504320" y="949138"/>
              <a:ext cx="3295280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(五)校本特色課程-美感教育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4"/>
          <p:cNvSpPr txBox="1"/>
          <p:nvPr/>
        </p:nvSpPr>
        <p:spPr>
          <a:xfrm>
            <a:off x="173628" y="2099500"/>
            <a:ext cx="1115895" cy="276999"/>
          </a:xfrm>
          <a:prstGeom prst="rect">
            <a:avLst/>
          </a:prstGeom>
          <a:solidFill>
            <a:srgbClr val="D5CFB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特色美感教育</a:t>
            </a:r>
            <a:endParaRPr/>
          </a:p>
        </p:txBody>
      </p:sp>
      <p:sp>
        <p:nvSpPr>
          <p:cNvPr id="746" name="Google Shape;746;p44"/>
          <p:cNvSpPr txBox="1"/>
          <p:nvPr/>
        </p:nvSpPr>
        <p:spPr>
          <a:xfrm>
            <a:off x="1416172" y="1858912"/>
            <a:ext cx="7274529" cy="682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帶孩子體驗悠遊樹海的課程，在攀爬網上，孩子肆意的探索與遊歷，臉上的笑容與此起彼落的歡笑聲，應和著欖仁樹林間灑下的陽光，真是一幅美麗的風景。</a:t>
            </a:r>
            <a:endParaRPr/>
          </a:p>
        </p:txBody>
      </p:sp>
      <p:pic>
        <p:nvPicPr>
          <p:cNvPr id="747" name="Google Shape;747;p44" descr="E:\SUNHOU(GoogleDrive)\Sunhou Work(PC)\05進行中案件\張\AR18C02-瑞梅校園美感環境再造\04照片\20191024完工照片\S__52757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628" y="2795091"/>
            <a:ext cx="2061329" cy="116864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8" name="Google Shape;74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1606" y="2902845"/>
            <a:ext cx="2171773" cy="145062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9" name="Google Shape;749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6083" y="2657480"/>
            <a:ext cx="2171773" cy="14506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0" name="Google Shape;750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0560" y="2833281"/>
            <a:ext cx="1865376" cy="124596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1" name="Google Shape;75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6044" y="4503279"/>
            <a:ext cx="2136014" cy="142673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2" name="Google Shape;752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47839" y="4941168"/>
            <a:ext cx="2373517" cy="158537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3" name="Google Shape;753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78358" y="4371030"/>
            <a:ext cx="2107538" cy="140771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4" name="Google Shape;754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7766" y="4353467"/>
            <a:ext cx="1302497" cy="19500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55" name="Google Shape;755;p44"/>
          <p:cNvGrpSpPr/>
          <p:nvPr/>
        </p:nvGrpSpPr>
        <p:grpSpPr>
          <a:xfrm>
            <a:off x="396339" y="290267"/>
            <a:ext cx="7648095" cy="1381930"/>
            <a:chOff x="-200348" y="142894"/>
            <a:chExt cx="6999948" cy="1382308"/>
          </a:xfrm>
        </p:grpSpPr>
        <p:sp>
          <p:nvSpPr>
            <p:cNvPr id="756" name="Google Shape;756;p44"/>
            <p:cNvSpPr/>
            <p:nvPr/>
          </p:nvSpPr>
          <p:spPr>
            <a:xfrm>
              <a:off x="3504320" y="949138"/>
              <a:ext cx="3295280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(五)校本特色課程-美感教育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757" name="Google Shape;757;p44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2" name="Google Shape;762;p45"/>
          <p:cNvGrpSpPr/>
          <p:nvPr/>
        </p:nvGrpSpPr>
        <p:grpSpPr>
          <a:xfrm>
            <a:off x="323528" y="332656"/>
            <a:ext cx="4679951" cy="1538626"/>
            <a:chOff x="-269551" y="5399"/>
            <a:chExt cx="4283343" cy="1539047"/>
          </a:xfrm>
        </p:grpSpPr>
        <p:sp>
          <p:nvSpPr>
            <p:cNvPr id="763" name="Google Shape;763;p45"/>
            <p:cNvSpPr/>
            <p:nvPr/>
          </p:nvSpPr>
          <p:spPr>
            <a:xfrm>
              <a:off x="323599" y="968382"/>
              <a:ext cx="3295280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(五)校本特色課程-閱讀教育</a:t>
              </a:r>
              <a:endParaRPr/>
            </a:p>
          </p:txBody>
        </p:sp>
        <p:sp>
          <p:nvSpPr>
            <p:cNvPr id="764" name="Google Shape;764;p45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六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、教務處相關資訊</a:t>
              </a:r>
              <a:endParaRPr/>
            </a:p>
          </p:txBody>
        </p:sp>
      </p:grpSp>
      <p:graphicFrame>
        <p:nvGraphicFramePr>
          <p:cNvPr id="765" name="Google Shape;765;p45"/>
          <p:cNvGraphicFramePr/>
          <p:nvPr/>
        </p:nvGraphicFramePr>
        <p:xfrm>
          <a:off x="323528" y="2120853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{3F50A7B0-4886-43F4-99B9-2238DC9A05E8}</a:tableStyleId>
              </a:tblPr>
              <a:tblGrid>
                <a:gridCol w="805400"/>
                <a:gridCol w="1237200"/>
                <a:gridCol w="1341375"/>
                <a:gridCol w="1050975"/>
                <a:gridCol w="1321000"/>
                <a:gridCol w="1235450"/>
                <a:gridCol w="1144525"/>
              </a:tblGrid>
              <a:tr h="475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閱讀主題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小小說書人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小小演書人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小小悅書人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</a:tr>
              <a:tr h="363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年級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一年級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二年級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三年級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四年級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五年級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六年級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</a:tr>
              <a:tr h="72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成果展現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圖畫漫遊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 </a:t>
                      </a:r>
                      <a:endParaRPr sz="1800" b="1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童書DIY</a:t>
                      </a:r>
                      <a:endParaRPr sz="1800" b="1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戲細品味</a:t>
                      </a:r>
                      <a:endParaRPr sz="1800" b="1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粉墨登場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 </a:t>
                      </a:r>
                      <a:endParaRPr sz="1800" b="1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心靈捕手</a:t>
                      </a:r>
                      <a:endParaRPr sz="1800" b="1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論文發表</a:t>
                      </a:r>
                      <a:endParaRPr sz="1800" b="1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</a:tr>
              <a:tr h="1818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教學活動</a:t>
                      </a:r>
                      <a:endParaRPr sz="11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1閱讀悅讀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2童言童語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3圖畫漫遊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1閱讀閱好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2給我報報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3童書DIY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1閱讀情報站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2書香疊疊樂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3戲細品味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1閱讀大不同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2演員訓練班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3綠野仙蹤踏訪</a:t>
                      </a:r>
                      <a:endParaRPr/>
                    </a:p>
                    <a:p>
                      <a:pPr marL="2286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 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1閱讀new一new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2PPT主播台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3心智圖教學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1擁抱世界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2有板有演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zh-TW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3畢業小論文</a:t>
                      </a:r>
                      <a:endParaRPr sz="120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400" marR="6340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6"/>
          <p:cNvSpPr txBox="1"/>
          <p:nvPr/>
        </p:nvSpPr>
        <p:spPr>
          <a:xfrm>
            <a:off x="755575" y="1487275"/>
            <a:ext cx="1622400" cy="276900"/>
          </a:xfrm>
          <a:prstGeom prst="rect">
            <a:avLst/>
          </a:prstGeom>
          <a:solidFill>
            <a:srgbClr val="D5CFB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特色閱讀教育成果</a:t>
            </a:r>
            <a:endParaRPr sz="12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771" name="Google Shape;771;p46"/>
          <p:cNvGrpSpPr/>
          <p:nvPr/>
        </p:nvGrpSpPr>
        <p:grpSpPr>
          <a:xfrm>
            <a:off x="732555" y="1988840"/>
            <a:ext cx="7421351" cy="3732683"/>
            <a:chOff x="803345" y="1519238"/>
            <a:chExt cx="7566380" cy="4093976"/>
          </a:xfrm>
        </p:grpSpPr>
        <p:pic>
          <p:nvPicPr>
            <p:cNvPr id="772" name="Google Shape;772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73425" y="1519238"/>
              <a:ext cx="2322513" cy="14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2950" y="1519238"/>
              <a:ext cx="2520950" cy="1539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4" name="Google Shape;774;p46"/>
            <p:cNvSpPr/>
            <p:nvPr/>
          </p:nvSpPr>
          <p:spPr>
            <a:xfrm>
              <a:off x="827584" y="3011903"/>
              <a:ext cx="2297113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5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行政入班一起MSSR</a:t>
              </a:r>
              <a:endParaRPr sz="135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775" name="Google Shape;775;p46"/>
            <p:cNvSpPr/>
            <p:nvPr/>
          </p:nvSpPr>
          <p:spPr>
            <a:xfrm>
              <a:off x="3258016" y="3005138"/>
              <a:ext cx="2322513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5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新生圖書館之旅</a:t>
              </a:r>
              <a:endParaRPr/>
            </a:p>
          </p:txBody>
        </p:sp>
        <p:sp>
          <p:nvSpPr>
            <p:cNvPr id="776" name="Google Shape;776;p46"/>
            <p:cNvSpPr/>
            <p:nvPr/>
          </p:nvSpPr>
          <p:spPr>
            <a:xfrm>
              <a:off x="5822950" y="3017838"/>
              <a:ext cx="2520950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5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班級閱讀成果牆</a:t>
              </a:r>
              <a:endParaRPr/>
            </a:p>
          </p:txBody>
        </p:sp>
        <p:pic>
          <p:nvPicPr>
            <p:cNvPr id="777" name="Google Shape;777;p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345" y="3550065"/>
              <a:ext cx="2301875" cy="16303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8" name="Google Shape;778;p4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563" y="3544888"/>
              <a:ext cx="2393950" cy="1595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4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22950" y="3582801"/>
              <a:ext cx="2520950" cy="159226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780" name="Google Shape;780;p46"/>
            <p:cNvSpPr/>
            <p:nvPr/>
          </p:nvSpPr>
          <p:spPr>
            <a:xfrm>
              <a:off x="815969" y="5166889"/>
              <a:ext cx="2357437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5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閱讀戲劇發表成果展</a:t>
              </a:r>
              <a:endParaRPr/>
            </a:p>
          </p:txBody>
        </p:sp>
        <p:sp>
          <p:nvSpPr>
            <p:cNvPr id="781" name="Google Shape;781;p46"/>
            <p:cNvSpPr/>
            <p:nvPr/>
          </p:nvSpPr>
          <p:spPr>
            <a:xfrm>
              <a:off x="3201868" y="5153025"/>
              <a:ext cx="2541587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5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畢業生主題小論文發表</a:t>
              </a:r>
              <a:endParaRPr/>
            </a:p>
          </p:txBody>
        </p:sp>
        <p:sp>
          <p:nvSpPr>
            <p:cNvPr id="782" name="Google Shape;782;p46"/>
            <p:cNvSpPr/>
            <p:nvPr/>
          </p:nvSpPr>
          <p:spPr>
            <a:xfrm>
              <a:off x="5848775" y="5187764"/>
              <a:ext cx="2520950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5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玉山希望種子圖書館</a:t>
              </a:r>
              <a:endParaRPr/>
            </a:p>
          </p:txBody>
        </p:sp>
      </p:grpSp>
      <p:grpSp>
        <p:nvGrpSpPr>
          <p:cNvPr id="783" name="Google Shape;783;p46"/>
          <p:cNvGrpSpPr/>
          <p:nvPr/>
        </p:nvGrpSpPr>
        <p:grpSpPr>
          <a:xfrm>
            <a:off x="395536" y="223652"/>
            <a:ext cx="7648095" cy="1381930"/>
            <a:chOff x="-200348" y="142894"/>
            <a:chExt cx="6999948" cy="1382308"/>
          </a:xfrm>
        </p:grpSpPr>
        <p:sp>
          <p:nvSpPr>
            <p:cNvPr id="784" name="Google Shape;784;p46"/>
            <p:cNvSpPr/>
            <p:nvPr/>
          </p:nvSpPr>
          <p:spPr>
            <a:xfrm>
              <a:off x="3504320" y="949138"/>
              <a:ext cx="3295280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(五)校本特色課程-閱讀教育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785" name="Google Shape;785;p46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  <p:pic>
        <p:nvPicPr>
          <p:cNvPr id="786" name="Google Shape;786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4280" y="1988840"/>
            <a:ext cx="2236052" cy="1343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138" y="1412776"/>
            <a:ext cx="4356334" cy="486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7" descr="綠能生態教育發展圖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5472" y="1988840"/>
            <a:ext cx="3777633" cy="3864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47"/>
          <p:cNvGrpSpPr/>
          <p:nvPr/>
        </p:nvGrpSpPr>
        <p:grpSpPr>
          <a:xfrm>
            <a:off x="539552" y="467778"/>
            <a:ext cx="7504079" cy="1460629"/>
            <a:chOff x="-200348" y="142894"/>
            <a:chExt cx="6868137" cy="1461028"/>
          </a:xfrm>
        </p:grpSpPr>
        <p:sp>
          <p:nvSpPr>
            <p:cNvPr id="794" name="Google Shape;794;p47"/>
            <p:cNvSpPr/>
            <p:nvPr/>
          </p:nvSpPr>
          <p:spPr>
            <a:xfrm>
              <a:off x="2699498" y="1027858"/>
              <a:ext cx="3968291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(五)校本特色課程-綠能生態教育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795" name="Google Shape;795;p47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0" name="Google Shape;800;p48"/>
          <p:cNvGraphicFramePr/>
          <p:nvPr/>
        </p:nvGraphicFramePr>
        <p:xfrm>
          <a:off x="395536" y="2348880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{3F50A7B0-4886-43F4-99B9-2238DC9A05E8}</a:tableStyleId>
              </a:tblPr>
              <a:tblGrid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  <a:gridCol w="453150"/>
              </a:tblGrid>
              <a:tr h="331500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菜根罈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綠光食堂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綠巨人工廠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</a:tr>
              <a:tr h="640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0" u="none" strike="noStrike" cap="none"/>
                        <a:t>一年級</a:t>
                      </a:r>
                      <a:endParaRPr sz="14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二年級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三年級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四年級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五年級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六年級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一年級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二年級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三年級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四年級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五年級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六年級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一年級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二年級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三年級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四年級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五年級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u="none" strike="noStrike" cap="none"/>
                        <a:t>六年級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</a:tr>
              <a:tr h="1988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u="none" strike="noStrike" cap="none"/>
                        <a:t>種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u="none" strike="noStrike" cap="none"/>
                        <a:t>菜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u="none" strike="noStrike" cap="none"/>
                        <a:t>小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u="none" strike="noStrike" cap="none"/>
                        <a:t>達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u="none" strike="noStrike" cap="none"/>
                        <a:t>人</a:t>
                      </a:r>
                      <a:endParaRPr sz="16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我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是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小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農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夫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蟲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蟲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危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機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1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魚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菜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共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生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清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潔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劑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D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I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Y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無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毒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農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藥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賞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梅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趣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1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賞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梅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趣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綠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能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招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牌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菜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1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 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瑞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梅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綠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地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圖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化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作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春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泥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更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護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花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點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石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成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金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大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風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吹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雙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腳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萬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能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 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節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能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一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級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棒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最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IN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水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撲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滿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電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不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釋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手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太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陽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能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神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/>
                        <a:t>燈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025" marR="58025" marT="0" marB="0"/>
                </a:tc>
              </a:tr>
            </a:tbl>
          </a:graphicData>
        </a:graphic>
      </p:graphicFrame>
      <p:grpSp>
        <p:nvGrpSpPr>
          <p:cNvPr id="801" name="Google Shape;801;p48"/>
          <p:cNvGrpSpPr/>
          <p:nvPr/>
        </p:nvGrpSpPr>
        <p:grpSpPr>
          <a:xfrm>
            <a:off x="539552" y="548680"/>
            <a:ext cx="7504079" cy="1460629"/>
            <a:chOff x="-200348" y="142894"/>
            <a:chExt cx="6868137" cy="1461028"/>
          </a:xfrm>
        </p:grpSpPr>
        <p:sp>
          <p:nvSpPr>
            <p:cNvPr id="802" name="Google Shape;802;p48"/>
            <p:cNvSpPr/>
            <p:nvPr/>
          </p:nvSpPr>
          <p:spPr>
            <a:xfrm>
              <a:off x="2699498" y="1027858"/>
              <a:ext cx="3968291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(五)校本特色課程-綠能生態教育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9"/>
          <p:cNvSpPr txBox="1"/>
          <p:nvPr/>
        </p:nvSpPr>
        <p:spPr>
          <a:xfrm>
            <a:off x="1115616" y="1604991"/>
            <a:ext cx="2093330" cy="307777"/>
          </a:xfrm>
          <a:prstGeom prst="rect">
            <a:avLst/>
          </a:prstGeom>
          <a:solidFill>
            <a:srgbClr val="D5CFB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特色綠能生態教育成果</a:t>
            </a:r>
            <a:endParaRPr sz="14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809" name="Google Shape;809;p49"/>
          <p:cNvGrpSpPr/>
          <p:nvPr/>
        </p:nvGrpSpPr>
        <p:grpSpPr>
          <a:xfrm>
            <a:off x="107504" y="2091494"/>
            <a:ext cx="8568952" cy="3654254"/>
            <a:chOff x="110947" y="1279898"/>
            <a:chExt cx="12040773" cy="4872339"/>
          </a:xfrm>
        </p:grpSpPr>
        <p:sp>
          <p:nvSpPr>
            <p:cNvPr id="810" name="Google Shape;810;p49"/>
            <p:cNvSpPr/>
            <p:nvPr/>
          </p:nvSpPr>
          <p:spPr>
            <a:xfrm>
              <a:off x="7525344" y="3231237"/>
              <a:ext cx="2316102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蟲蟲維基</a:t>
              </a:r>
              <a:endParaRPr/>
            </a:p>
          </p:txBody>
        </p:sp>
        <p:pic>
          <p:nvPicPr>
            <p:cNvPr id="811" name="Google Shape;81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41445" y="1279898"/>
              <a:ext cx="2310275" cy="1894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2" name="Google Shape;812;p49"/>
            <p:cNvSpPr/>
            <p:nvPr/>
          </p:nvSpPr>
          <p:spPr>
            <a:xfrm>
              <a:off x="9878664" y="3271933"/>
              <a:ext cx="2273056" cy="390123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校園植物地圖繪製</a:t>
              </a:r>
              <a:endParaRPr/>
            </a:p>
          </p:txBody>
        </p:sp>
        <p:pic>
          <p:nvPicPr>
            <p:cNvPr id="813" name="Google Shape;813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947" y="1482568"/>
              <a:ext cx="2538412" cy="169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81108" y="1388499"/>
              <a:ext cx="2370138" cy="177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82995" y="1388407"/>
              <a:ext cx="2401887" cy="176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p49"/>
            <p:cNvSpPr/>
            <p:nvPr/>
          </p:nvSpPr>
          <p:spPr>
            <a:xfrm>
              <a:off x="2649359" y="3231237"/>
              <a:ext cx="2443716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生態池栽種水生植物</a:t>
              </a:r>
              <a:endParaRPr/>
            </a:p>
          </p:txBody>
        </p:sp>
        <p:sp>
          <p:nvSpPr>
            <p:cNvPr id="817" name="Google Shape;817;p49"/>
            <p:cNvSpPr/>
            <p:nvPr/>
          </p:nvSpPr>
          <p:spPr>
            <a:xfrm>
              <a:off x="204967" y="3254270"/>
              <a:ext cx="2350372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太陽能鍋教學</a:t>
              </a:r>
              <a:endParaRPr/>
            </a:p>
          </p:txBody>
        </p:sp>
        <p:sp>
          <p:nvSpPr>
            <p:cNvPr id="818" name="Google Shape;818;p49"/>
            <p:cNvSpPr/>
            <p:nvPr/>
          </p:nvSpPr>
          <p:spPr>
            <a:xfrm>
              <a:off x="5139997" y="3246821"/>
              <a:ext cx="2287882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校園植物導覽</a:t>
              </a:r>
              <a:endParaRPr/>
            </a:p>
          </p:txBody>
        </p:sp>
        <p:pic>
          <p:nvPicPr>
            <p:cNvPr id="819" name="Google Shape;819;p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65425" y="1340718"/>
              <a:ext cx="2195476" cy="1812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4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4772" y="3959141"/>
              <a:ext cx="2290762" cy="1719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p4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86972" y="3940123"/>
              <a:ext cx="2309813" cy="17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4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32814" y="3952351"/>
              <a:ext cx="2428875" cy="1752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3" name="Google Shape;823;p49"/>
            <p:cNvSpPr/>
            <p:nvPr/>
          </p:nvSpPr>
          <p:spPr>
            <a:xfrm>
              <a:off x="234772" y="5726787"/>
              <a:ext cx="2224453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醃梅子</a:t>
              </a:r>
              <a:endParaRPr/>
            </a:p>
          </p:txBody>
        </p:sp>
        <p:sp>
          <p:nvSpPr>
            <p:cNvPr id="824" name="Google Shape;824;p49"/>
            <p:cNvSpPr/>
            <p:nvPr/>
          </p:nvSpPr>
          <p:spPr>
            <a:xfrm>
              <a:off x="2621046" y="5680257"/>
              <a:ext cx="2232089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小小農夫</a:t>
              </a:r>
              <a:endParaRPr/>
            </a:p>
          </p:txBody>
        </p:sp>
        <p:sp>
          <p:nvSpPr>
            <p:cNvPr id="825" name="Google Shape;825;p49"/>
            <p:cNvSpPr/>
            <p:nvPr/>
          </p:nvSpPr>
          <p:spPr>
            <a:xfrm>
              <a:off x="4888487" y="5673673"/>
              <a:ext cx="2415578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魚菜共生</a:t>
              </a:r>
              <a:endParaRPr/>
            </a:p>
          </p:txBody>
        </p:sp>
        <p:pic>
          <p:nvPicPr>
            <p:cNvPr id="826" name="Google Shape;826;p4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382266" y="3959141"/>
              <a:ext cx="2293978" cy="1721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7" name="Google Shape;827;p49"/>
            <p:cNvSpPr/>
            <p:nvPr/>
          </p:nvSpPr>
          <p:spPr>
            <a:xfrm>
              <a:off x="7398076" y="5709254"/>
              <a:ext cx="2268942" cy="3542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無毒農藥</a:t>
              </a:r>
              <a:endParaRPr/>
            </a:p>
          </p:txBody>
        </p:sp>
        <p:pic>
          <p:nvPicPr>
            <p:cNvPr id="828" name="Google Shape;828;p4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696821" y="3940122"/>
              <a:ext cx="2382220" cy="1786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9" name="Google Shape;829;p49"/>
            <p:cNvSpPr/>
            <p:nvPr/>
          </p:nvSpPr>
          <p:spPr>
            <a:xfrm>
              <a:off x="9878664" y="5750335"/>
              <a:ext cx="2089914" cy="355371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太陽能車</a:t>
              </a:r>
              <a:endParaRPr/>
            </a:p>
          </p:txBody>
        </p:sp>
      </p:grpSp>
      <p:grpSp>
        <p:nvGrpSpPr>
          <p:cNvPr id="830" name="Google Shape;830;p49"/>
          <p:cNvGrpSpPr/>
          <p:nvPr/>
        </p:nvGrpSpPr>
        <p:grpSpPr>
          <a:xfrm>
            <a:off x="614990" y="429815"/>
            <a:ext cx="7504079" cy="1460629"/>
            <a:chOff x="-200348" y="142894"/>
            <a:chExt cx="6868137" cy="1461028"/>
          </a:xfrm>
        </p:grpSpPr>
        <p:sp>
          <p:nvSpPr>
            <p:cNvPr id="831" name="Google Shape;831;p49"/>
            <p:cNvSpPr/>
            <p:nvPr/>
          </p:nvSpPr>
          <p:spPr>
            <a:xfrm>
              <a:off x="2699498" y="1027858"/>
              <a:ext cx="3968291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(五)校本特色課程-綠能生態教育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832" name="Google Shape;832;p49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5"/>
          <p:cNvGrpSpPr/>
          <p:nvPr/>
        </p:nvGrpSpPr>
        <p:grpSpPr>
          <a:xfrm>
            <a:off x="-396875" y="7938"/>
            <a:ext cx="4495800" cy="1404937"/>
            <a:chOff x="-396552" y="7268"/>
            <a:chExt cx="4495775" cy="1405508"/>
          </a:xfrm>
        </p:grpSpPr>
        <p:sp>
          <p:nvSpPr>
            <p:cNvPr id="217" name="Google Shape;217;p5"/>
            <p:cNvSpPr/>
            <p:nvPr/>
          </p:nvSpPr>
          <p:spPr>
            <a:xfrm>
              <a:off x="426815" y="692696"/>
              <a:ext cx="3672408" cy="720080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校史概述</a:t>
              </a: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-396552" y="7268"/>
              <a:ext cx="4176464" cy="829444"/>
            </a:xfrm>
            <a:prstGeom prst="roundRect">
              <a:avLst>
                <a:gd name="adj" fmla="val 49227"/>
              </a:avLst>
            </a:prstGeom>
            <a:solidFill>
              <a:srgbClr val="FF33CC"/>
            </a:solidFill>
            <a:ln w="19050" cap="rnd" cmpd="sng">
              <a:solidFill>
                <a:srgbClr val="3F78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一、學校概況說明</a:t>
              </a:r>
              <a:endParaRPr/>
            </a:p>
          </p:txBody>
        </p:sp>
      </p:grpSp>
      <p:sp>
        <p:nvSpPr>
          <p:cNvPr id="219" name="Google Shape;219;p5"/>
          <p:cNvSpPr txBox="1"/>
          <p:nvPr/>
        </p:nvSpPr>
        <p:spPr>
          <a:xfrm>
            <a:off x="611560" y="1557337"/>
            <a:ext cx="7560840" cy="374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03638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903638"/>
                </a:solidFill>
                <a:latin typeface="DFKai-SB"/>
                <a:ea typeface="DFKai-SB"/>
                <a:cs typeface="DFKai-SB"/>
                <a:sym typeface="DFKai-SB"/>
              </a:rPr>
              <a:t>民國54年9月試辦瑞埔國校瑞梅分班(借三元宮上課)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903638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903638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903638"/>
                </a:solidFill>
                <a:latin typeface="DFKai-SB"/>
                <a:ea typeface="DFKai-SB"/>
                <a:cs typeface="DFKai-SB"/>
                <a:sym typeface="DFKai-SB"/>
              </a:rPr>
              <a:t>民國55年11月獲准設立瑞埔國校瑞梅分校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903638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903638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903638"/>
                </a:solidFill>
                <a:latin typeface="DFKai-SB"/>
                <a:ea typeface="DFKai-SB"/>
                <a:cs typeface="DFKai-SB"/>
                <a:sym typeface="DFKai-SB"/>
              </a:rPr>
              <a:t>民國59年8月獲准獨立為瑞梅國民小學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903638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903638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903638"/>
                </a:solidFill>
                <a:latin typeface="DFKai-SB"/>
                <a:ea typeface="DFKai-SB"/>
                <a:cs typeface="DFKai-SB"/>
                <a:sym typeface="DFKai-SB"/>
              </a:rPr>
              <a:t>110學年度班級數：小學普通班21班，資源班1班</a:t>
            </a: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r>
              <a:rPr lang="zh-TW" sz="2400" b="1">
                <a:solidFill>
                  <a:srgbClr val="903638"/>
                </a:solidFill>
                <a:latin typeface="DFKai-SB"/>
                <a:ea typeface="DFKai-SB"/>
                <a:cs typeface="DFKai-SB"/>
                <a:sym typeface="DFKai-SB"/>
              </a:rPr>
              <a:t>幼兒園1班。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50"/>
          <p:cNvGrpSpPr/>
          <p:nvPr/>
        </p:nvGrpSpPr>
        <p:grpSpPr>
          <a:xfrm>
            <a:off x="78760" y="3490177"/>
            <a:ext cx="7020272" cy="2170493"/>
            <a:chOff x="108869" y="3231237"/>
            <a:chExt cx="9360363" cy="2893990"/>
          </a:xfrm>
        </p:grpSpPr>
        <p:sp>
          <p:nvSpPr>
            <p:cNvPr id="838" name="Google Shape;838;p50"/>
            <p:cNvSpPr/>
            <p:nvPr/>
          </p:nvSpPr>
          <p:spPr>
            <a:xfrm>
              <a:off x="2586972" y="3231237"/>
              <a:ext cx="2443716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太陽能與風力發電</a:t>
              </a:r>
              <a:endParaRPr/>
            </a:p>
          </p:txBody>
        </p:sp>
        <p:sp>
          <p:nvSpPr>
            <p:cNvPr id="839" name="Google Shape;839;p50"/>
            <p:cNvSpPr/>
            <p:nvPr/>
          </p:nvSpPr>
          <p:spPr>
            <a:xfrm>
              <a:off x="108869" y="3246821"/>
              <a:ext cx="2350372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人力腳踏車果汁機</a:t>
              </a:r>
              <a:endParaRPr/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5139997" y="3246821"/>
              <a:ext cx="4329235" cy="425451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隔宿露營--小鬼當家美食大比拚</a:t>
              </a:r>
              <a:endParaRPr/>
            </a:p>
          </p:txBody>
        </p:sp>
        <p:sp>
          <p:nvSpPr>
            <p:cNvPr id="841" name="Google Shape;841;p50"/>
            <p:cNvSpPr/>
            <p:nvPr/>
          </p:nvSpPr>
          <p:spPr>
            <a:xfrm>
              <a:off x="234788" y="5699777"/>
              <a:ext cx="2224453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隔宿露營</a:t>
              </a:r>
              <a:endParaRPr/>
            </a:p>
          </p:txBody>
        </p:sp>
        <p:sp>
          <p:nvSpPr>
            <p:cNvPr id="842" name="Google Shape;842;p50"/>
            <p:cNvSpPr/>
            <p:nvPr/>
          </p:nvSpPr>
          <p:spPr>
            <a:xfrm>
              <a:off x="2624014" y="5735358"/>
              <a:ext cx="5104432" cy="3542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菜市場宣導不使用農藥、除草劑、減塑</a:t>
              </a:r>
              <a:endParaRPr/>
            </a:p>
          </p:txBody>
        </p:sp>
      </p:grpSp>
      <p:pic>
        <p:nvPicPr>
          <p:cNvPr id="843" name="Google Shape;843;p50" descr="IMG_04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17" y="2194373"/>
            <a:ext cx="1668340" cy="130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0" descr="IMG_23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8577" y="2202331"/>
            <a:ext cx="1758104" cy="130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0" descr="E:\108\環境教育\環境教育\黑松綠校園\小小解說員\1080121-25生態營隊\隔宿露營\IMG_946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6199" y="2221648"/>
            <a:ext cx="1670870" cy="125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50" descr="E:\108\環境教育\環境教育\黑松綠校園\小小解說員\1080121-25生態營隊\隔宿露營\IMG_944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0469" y="2221648"/>
            <a:ext cx="1691372" cy="126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50" descr="E:\108\環境教育\環境教育\黑松綠校園\小小解說員\1080121-25生態營隊\隔宿露營\IMG_952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84008" y="2257520"/>
            <a:ext cx="1633393" cy="1225045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50"/>
          <p:cNvSpPr/>
          <p:nvPr/>
        </p:nvSpPr>
        <p:spPr>
          <a:xfrm>
            <a:off x="7141841" y="3571730"/>
            <a:ext cx="1661566" cy="30740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野外求生技巧</a:t>
            </a:r>
            <a:endParaRPr/>
          </a:p>
        </p:txBody>
      </p:sp>
      <p:pic>
        <p:nvPicPr>
          <p:cNvPr id="849" name="Google Shape;849;p50" descr="E:\108\環境教育\環境教育\黑松綠校園\109生態團隊\0120-21\2020121_200225_000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977" y="3977385"/>
            <a:ext cx="1759382" cy="13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0" descr="E:\108\環境教育\環境教育\黑松綠校園\109生態團隊\0120-21\2020121_200225_0010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51343" y="3997049"/>
            <a:ext cx="2304833" cy="131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01905" y="3967960"/>
            <a:ext cx="2280268" cy="131023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50"/>
          <p:cNvSpPr/>
          <p:nvPr/>
        </p:nvSpPr>
        <p:spPr>
          <a:xfrm>
            <a:off x="6516216" y="5342036"/>
            <a:ext cx="1661566" cy="30740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草南派出所前宣導</a:t>
            </a:r>
            <a:endParaRPr/>
          </a:p>
        </p:txBody>
      </p:sp>
      <p:grpSp>
        <p:nvGrpSpPr>
          <p:cNvPr id="853" name="Google Shape;853;p50"/>
          <p:cNvGrpSpPr/>
          <p:nvPr/>
        </p:nvGrpSpPr>
        <p:grpSpPr>
          <a:xfrm>
            <a:off x="496625" y="517325"/>
            <a:ext cx="7504079" cy="1460629"/>
            <a:chOff x="-200348" y="142894"/>
            <a:chExt cx="6868137" cy="1461028"/>
          </a:xfrm>
        </p:grpSpPr>
        <p:sp>
          <p:nvSpPr>
            <p:cNvPr id="854" name="Google Shape;854;p50"/>
            <p:cNvSpPr/>
            <p:nvPr/>
          </p:nvSpPr>
          <p:spPr>
            <a:xfrm>
              <a:off x="2699498" y="1027858"/>
              <a:ext cx="3968291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(五)校本特色課程-綠能生態教育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855" name="Google Shape;855;p50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  <p:sp>
        <p:nvSpPr>
          <p:cNvPr id="856" name="Google Shape;856;p50"/>
          <p:cNvSpPr txBox="1"/>
          <p:nvPr/>
        </p:nvSpPr>
        <p:spPr>
          <a:xfrm>
            <a:off x="1115616" y="1681556"/>
            <a:ext cx="2093330" cy="307777"/>
          </a:xfrm>
          <a:prstGeom prst="rect">
            <a:avLst/>
          </a:prstGeom>
          <a:solidFill>
            <a:srgbClr val="D5CFB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特色綠能生態教育成果</a:t>
            </a:r>
            <a:endParaRPr sz="14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857" name="Google Shape;857;p5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22388" y="3982747"/>
            <a:ext cx="1847735" cy="1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oogle Shape;862;p51"/>
          <p:cNvGrpSpPr/>
          <p:nvPr/>
        </p:nvGrpSpPr>
        <p:grpSpPr>
          <a:xfrm>
            <a:off x="349004" y="3545044"/>
            <a:ext cx="6070196" cy="2156387"/>
            <a:chOff x="-97326" y="3246821"/>
            <a:chExt cx="8093594" cy="2875183"/>
          </a:xfrm>
        </p:grpSpPr>
        <p:sp>
          <p:nvSpPr>
            <p:cNvPr id="863" name="Google Shape;863;p51"/>
            <p:cNvSpPr/>
            <p:nvPr/>
          </p:nvSpPr>
          <p:spPr>
            <a:xfrm>
              <a:off x="2522496" y="3258238"/>
              <a:ext cx="2443716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新屋藻礁淨灘</a:t>
              </a:r>
              <a:endParaRPr/>
            </a:p>
          </p:txBody>
        </p:sp>
        <p:sp>
          <p:nvSpPr>
            <p:cNvPr id="864" name="Google Shape;864;p51"/>
            <p:cNvSpPr/>
            <p:nvPr/>
          </p:nvSpPr>
          <p:spPr>
            <a:xfrm>
              <a:off x="-97326" y="3246821"/>
              <a:ext cx="2350372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新屋藻礁生態踏查</a:t>
              </a:r>
              <a:endParaRPr/>
            </a:p>
          </p:txBody>
        </p:sp>
        <p:sp>
          <p:nvSpPr>
            <p:cNvPr id="865" name="Google Shape;865;p51"/>
            <p:cNvSpPr/>
            <p:nvPr/>
          </p:nvSpPr>
          <p:spPr>
            <a:xfrm>
              <a:off x="5512819" y="3273822"/>
              <a:ext cx="2483449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小烏來水資源調查</a:t>
              </a:r>
              <a:endParaRPr/>
            </a:p>
          </p:txBody>
        </p:sp>
        <p:sp>
          <p:nvSpPr>
            <p:cNvPr id="866" name="Google Shape;866;p51"/>
            <p:cNvSpPr/>
            <p:nvPr/>
          </p:nvSpPr>
          <p:spPr>
            <a:xfrm>
              <a:off x="-97326" y="5696554"/>
              <a:ext cx="2224453" cy="42545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自來水廠過濾池參訪</a:t>
              </a:r>
              <a:endParaRPr/>
            </a:p>
          </p:txBody>
        </p:sp>
        <p:sp>
          <p:nvSpPr>
            <p:cNvPr id="867" name="Google Shape;867;p51"/>
            <p:cNvSpPr/>
            <p:nvPr/>
          </p:nvSpPr>
          <p:spPr>
            <a:xfrm>
              <a:off x="2624014" y="5735358"/>
              <a:ext cx="5129060" cy="3542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>
                  <a:solidFill>
                    <a:schemeClr val="accent2"/>
                  </a:solidFill>
                  <a:latin typeface="DFKai-SB"/>
                  <a:ea typeface="DFKai-SB"/>
                  <a:cs typeface="DFKai-SB"/>
                  <a:sym typeface="DFKai-SB"/>
                </a:rPr>
                <a:t>清理石門大圳周邊垃圾</a:t>
              </a:r>
              <a:endParaRPr/>
            </a:p>
          </p:txBody>
        </p:sp>
      </p:grpSp>
      <p:sp>
        <p:nvSpPr>
          <p:cNvPr id="868" name="Google Shape;868;p51"/>
          <p:cNvSpPr/>
          <p:nvPr/>
        </p:nvSpPr>
        <p:spPr>
          <a:xfrm>
            <a:off x="6690571" y="3530478"/>
            <a:ext cx="1736054" cy="30740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平鎮自來水廠參訪</a:t>
            </a:r>
            <a:endParaRPr/>
          </a:p>
        </p:txBody>
      </p:sp>
      <p:sp>
        <p:nvSpPr>
          <p:cNvPr id="869" name="Google Shape;869;p51"/>
          <p:cNvSpPr/>
          <p:nvPr/>
        </p:nvSpPr>
        <p:spPr>
          <a:xfrm>
            <a:off x="6451720" y="5381438"/>
            <a:ext cx="2024183" cy="30740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accent2"/>
                </a:solidFill>
                <a:latin typeface="DFKai-SB"/>
                <a:ea typeface="DFKai-SB"/>
                <a:cs typeface="DFKai-SB"/>
                <a:sym typeface="DFKai-SB"/>
              </a:rPr>
              <a:t>黑松教育基金會報導</a:t>
            </a:r>
            <a:endParaRPr/>
          </a:p>
        </p:txBody>
      </p:sp>
      <p:pic>
        <p:nvPicPr>
          <p:cNvPr id="870" name="Google Shape;870;p51" descr="D:\環境教育\環境教育\小小解說員\照片\新屋藻礁及桃園農博\IMG_20181111_0850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579" y="2165995"/>
            <a:ext cx="1783205" cy="132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1" descr="D:\環境教育\環境教育\小小解說員\照片\新屋藻礁及桃園農博\IMG_20181111_0934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2228" y="2165995"/>
            <a:ext cx="1784430" cy="1325285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51"/>
          <p:cNvSpPr/>
          <p:nvPr/>
        </p:nvSpPr>
        <p:spPr>
          <a:xfrm>
            <a:off x="2627587" y="1823416"/>
            <a:ext cx="1203222" cy="229697"/>
          </a:xfrm>
          <a:prstGeom prst="rect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水資源調查</a:t>
            </a:r>
            <a:endParaRPr/>
          </a:p>
        </p:txBody>
      </p:sp>
      <p:cxnSp>
        <p:nvCxnSpPr>
          <p:cNvPr id="873" name="Google Shape;873;p51"/>
          <p:cNvCxnSpPr/>
          <p:nvPr/>
        </p:nvCxnSpPr>
        <p:spPr>
          <a:xfrm>
            <a:off x="2084371" y="1938264"/>
            <a:ext cx="459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874" name="Google Shape;874;p51" descr="D:\環境教育\環境教育\小小解說員\1080121-25生態營隊\水資源調查\石門水庫小烏來\IMG_529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1340" y="2165995"/>
            <a:ext cx="1927860" cy="128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8224" y="2173492"/>
            <a:ext cx="1940749" cy="127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519" y="3977320"/>
            <a:ext cx="1799749" cy="134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51" descr="C:\Users\user\AppData\Local\Microsoft\Windows\INetCache\Content.Word\IMG_303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9324" y="3977320"/>
            <a:ext cx="1799749" cy="134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51" descr="C:\Users\user\AppData\Local\Microsoft\Windows\INetCache\Content.Word\IMG_3040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1340" y="3997049"/>
            <a:ext cx="1745465" cy="129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98651" y="4015685"/>
            <a:ext cx="2130322" cy="1293478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51"/>
          <p:cNvSpPr txBox="1"/>
          <p:nvPr/>
        </p:nvSpPr>
        <p:spPr>
          <a:xfrm>
            <a:off x="304899" y="1457929"/>
            <a:ext cx="2093330" cy="307777"/>
          </a:xfrm>
          <a:prstGeom prst="rect">
            <a:avLst/>
          </a:prstGeom>
          <a:solidFill>
            <a:srgbClr val="D5CFB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特色綠能生態教育成果</a:t>
            </a:r>
            <a:endParaRPr sz="14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881" name="Google Shape;881;p51"/>
          <p:cNvGrpSpPr/>
          <p:nvPr/>
        </p:nvGrpSpPr>
        <p:grpSpPr>
          <a:xfrm>
            <a:off x="804573" y="479603"/>
            <a:ext cx="7504079" cy="1460629"/>
            <a:chOff x="-200348" y="142894"/>
            <a:chExt cx="6868137" cy="1461028"/>
          </a:xfrm>
        </p:grpSpPr>
        <p:sp>
          <p:nvSpPr>
            <p:cNvPr id="882" name="Google Shape;882;p51"/>
            <p:cNvSpPr/>
            <p:nvPr/>
          </p:nvSpPr>
          <p:spPr>
            <a:xfrm>
              <a:off x="2699498" y="1027858"/>
              <a:ext cx="3968291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(五)校本特色課程-綠能生態教育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883" name="Google Shape;883;p51"/>
            <p:cNvSpPr/>
            <p:nvPr/>
          </p:nvSpPr>
          <p:spPr>
            <a:xfrm>
              <a:off x="-200348" y="142894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六、教務處相關資訊</a:t>
              </a:r>
              <a:endParaRPr/>
            </a:p>
          </p:txBody>
        </p:sp>
      </p:grpSp>
      <p:pic>
        <p:nvPicPr>
          <p:cNvPr id="884" name="Google Shape;884;p5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6176" y="4869160"/>
            <a:ext cx="2422972" cy="1817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52"/>
          <p:cNvSpPr/>
          <p:nvPr/>
        </p:nvSpPr>
        <p:spPr>
          <a:xfrm>
            <a:off x="2339752" y="2924944"/>
            <a:ext cx="4320480" cy="122413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七、創新多元學習</a:t>
            </a:r>
            <a:endParaRPr sz="3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890" name="Google Shape;890;p52"/>
          <p:cNvGrpSpPr/>
          <p:nvPr/>
        </p:nvGrpSpPr>
        <p:grpSpPr>
          <a:xfrm>
            <a:off x="2771800" y="1556792"/>
            <a:ext cx="3467291" cy="1178190"/>
            <a:chOff x="4643438" y="214290"/>
            <a:chExt cx="3114963" cy="962544"/>
          </a:xfrm>
        </p:grpSpPr>
        <p:sp>
          <p:nvSpPr>
            <p:cNvPr id="891" name="Google Shape;891;p52"/>
            <p:cNvSpPr/>
            <p:nvPr/>
          </p:nvSpPr>
          <p:spPr>
            <a:xfrm rot="-197159">
              <a:off x="4939640" y="651600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Ruimei Elementary School</a:t>
              </a:r>
            </a:p>
          </p:txBody>
        </p:sp>
        <p:sp>
          <p:nvSpPr>
            <p:cNvPr id="892" name="Google Shape;892;p52"/>
            <p:cNvSpPr/>
            <p:nvPr/>
          </p:nvSpPr>
          <p:spPr>
            <a:xfrm>
              <a:off x="4643438" y="214290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3"/>
          <p:cNvSpPr txBox="1">
            <a:spLocks noGrp="1"/>
          </p:cNvSpPr>
          <p:nvPr>
            <p:ph type="title"/>
          </p:nvPr>
        </p:nvSpPr>
        <p:spPr>
          <a:xfrm>
            <a:off x="539552" y="0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DFKai-SB"/>
              <a:buNone/>
            </a:pPr>
            <a:r>
              <a:rPr lang="zh-TW" sz="4400" b="1">
                <a:latin typeface="DFKai-SB"/>
                <a:ea typeface="DFKai-SB"/>
                <a:cs typeface="DFKai-SB"/>
                <a:sym typeface="DFKai-SB"/>
              </a:rPr>
              <a:t>學校交通安全地圖</a:t>
            </a:r>
            <a:endParaRPr/>
          </a:p>
        </p:txBody>
      </p:sp>
      <p:pic>
        <p:nvPicPr>
          <p:cNvPr id="898" name="Google Shape;89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556792"/>
            <a:ext cx="8587342" cy="3925297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53"/>
          <p:cNvSpPr/>
          <p:nvPr/>
        </p:nvSpPr>
        <p:spPr>
          <a:xfrm>
            <a:off x="2915816" y="4077072"/>
            <a:ext cx="17281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校門</a:t>
            </a:r>
            <a:endParaRPr sz="4000" b="0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0" name="Google Shape;900;p53"/>
          <p:cNvSpPr txBox="1"/>
          <p:nvPr/>
        </p:nvSpPr>
        <p:spPr>
          <a:xfrm>
            <a:off x="1547664" y="3379941"/>
            <a:ext cx="19442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機車家長接送區</a:t>
            </a:r>
            <a:endParaRPr sz="18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1" name="Google Shape;901;p53"/>
          <p:cNvSpPr txBox="1"/>
          <p:nvPr/>
        </p:nvSpPr>
        <p:spPr>
          <a:xfrm>
            <a:off x="4041135" y="3419708"/>
            <a:ext cx="25470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汽 車 家 長 接 送 區</a:t>
            </a:r>
            <a:endParaRPr sz="18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902" name="Google Shape;902;p53"/>
          <p:cNvCxnSpPr/>
          <p:nvPr/>
        </p:nvCxnSpPr>
        <p:spPr>
          <a:xfrm rot="10800000" flipH="1">
            <a:off x="518030" y="3835465"/>
            <a:ext cx="1152128" cy="39767"/>
          </a:xfrm>
          <a:prstGeom prst="straightConnector1">
            <a:avLst/>
          </a:prstGeom>
          <a:noFill/>
          <a:ln w="476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3" name="Google Shape;903;p53"/>
          <p:cNvCxnSpPr/>
          <p:nvPr/>
        </p:nvCxnSpPr>
        <p:spPr>
          <a:xfrm flipH="1">
            <a:off x="4932040" y="2780928"/>
            <a:ext cx="1152128" cy="39767"/>
          </a:xfrm>
          <a:prstGeom prst="straightConnector1">
            <a:avLst/>
          </a:prstGeom>
          <a:noFill/>
          <a:ln w="47625" cap="flat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04" name="Google Shape;904;p53"/>
          <p:cNvSpPr/>
          <p:nvPr/>
        </p:nvSpPr>
        <p:spPr>
          <a:xfrm>
            <a:off x="6588224" y="2820695"/>
            <a:ext cx="1368152" cy="208867"/>
          </a:xfrm>
          <a:prstGeom prst="rect">
            <a:avLst/>
          </a:prstGeom>
          <a:noFill/>
          <a:ln w="1905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5" name="Google Shape;905;p53"/>
          <p:cNvSpPr/>
          <p:nvPr/>
        </p:nvSpPr>
        <p:spPr>
          <a:xfrm>
            <a:off x="1691680" y="1660879"/>
            <a:ext cx="216024" cy="1008111"/>
          </a:xfrm>
          <a:prstGeom prst="rect">
            <a:avLst/>
          </a:prstGeom>
          <a:noFill/>
          <a:ln w="1905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906" name="Google Shape;906;p53"/>
          <p:cNvCxnSpPr/>
          <p:nvPr/>
        </p:nvCxnSpPr>
        <p:spPr>
          <a:xfrm>
            <a:off x="1781400" y="2978348"/>
            <a:ext cx="1548172" cy="10443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907" name="Google Shape;907;p53"/>
          <p:cNvCxnSpPr/>
          <p:nvPr/>
        </p:nvCxnSpPr>
        <p:spPr>
          <a:xfrm>
            <a:off x="4473183" y="3119041"/>
            <a:ext cx="2115041" cy="8455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908" name="Google Shape;908;p53"/>
          <p:cNvCxnSpPr/>
          <p:nvPr/>
        </p:nvCxnSpPr>
        <p:spPr>
          <a:xfrm>
            <a:off x="179512" y="3246367"/>
            <a:ext cx="1089315" cy="25426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09" name="Google Shape;909;p53"/>
          <p:cNvSpPr txBox="1"/>
          <p:nvPr/>
        </p:nvSpPr>
        <p:spPr>
          <a:xfrm>
            <a:off x="105943" y="5946387"/>
            <a:ext cx="782938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道路交通標誌標線號誌設置規則--第一百四十九條</a:t>
            </a:r>
            <a:endParaRPr sz="16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（八）雙黃實線：設於路段中，用以分隔對向車道，並雙向禁止超車、 跨越或迴轉。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54"/>
          <p:cNvGrpSpPr/>
          <p:nvPr/>
        </p:nvGrpSpPr>
        <p:grpSpPr>
          <a:xfrm>
            <a:off x="180404" y="336425"/>
            <a:ext cx="8216822" cy="884334"/>
            <a:chOff x="323830" y="336517"/>
            <a:chExt cx="8218519" cy="884576"/>
          </a:xfrm>
        </p:grpSpPr>
        <p:sp>
          <p:nvSpPr>
            <p:cNvPr id="915" name="Google Shape;915;p54"/>
            <p:cNvSpPr/>
            <p:nvPr/>
          </p:nvSpPr>
          <p:spPr>
            <a:xfrm>
              <a:off x="5074649" y="645093"/>
              <a:ext cx="3467700" cy="57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品格教育-教師節感恩活動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16" name="Google Shape;916;p54"/>
            <p:cNvSpPr/>
            <p:nvPr/>
          </p:nvSpPr>
          <p:spPr>
            <a:xfrm>
              <a:off x="323830" y="336517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917" name="Google Shape;917;p54"/>
          <p:cNvPicPr preferRelativeResize="0"/>
          <p:nvPr/>
        </p:nvPicPr>
        <p:blipFill rotWithShape="1">
          <a:blip r:embed="rId3">
            <a:alphaModFix/>
          </a:blip>
          <a:srcRect l="14895" t="28371" r="25526" b="6376"/>
          <a:stretch/>
        </p:blipFill>
        <p:spPr>
          <a:xfrm>
            <a:off x="933198" y="3789040"/>
            <a:ext cx="3384376" cy="278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54"/>
          <p:cNvPicPr preferRelativeResize="0"/>
          <p:nvPr/>
        </p:nvPicPr>
        <p:blipFill rotWithShape="1">
          <a:blip r:embed="rId4">
            <a:alphaModFix/>
          </a:blip>
          <a:srcRect t="19860"/>
          <a:stretch/>
        </p:blipFill>
        <p:spPr>
          <a:xfrm>
            <a:off x="611610" y="1455833"/>
            <a:ext cx="3744366" cy="225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1293317"/>
            <a:ext cx="3382056" cy="450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55"/>
          <p:cNvGrpSpPr/>
          <p:nvPr/>
        </p:nvGrpSpPr>
        <p:grpSpPr>
          <a:xfrm>
            <a:off x="176212" y="124829"/>
            <a:ext cx="8448886" cy="1027185"/>
            <a:chOff x="-334593" y="-64897"/>
            <a:chExt cx="8450632" cy="922412"/>
          </a:xfrm>
        </p:grpSpPr>
        <p:sp>
          <p:nvSpPr>
            <p:cNvPr id="925" name="Google Shape;925;p55"/>
            <p:cNvSpPr/>
            <p:nvPr/>
          </p:nvSpPr>
          <p:spPr>
            <a:xfrm>
              <a:off x="3985887" y="281451"/>
              <a:ext cx="41301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品格教育-慈濟大愛媽媽說演故事</a:t>
              </a:r>
              <a:endParaRPr/>
            </a:p>
          </p:txBody>
        </p:sp>
        <p:sp>
          <p:nvSpPr>
            <p:cNvPr id="926" name="Google Shape;926;p55"/>
            <p:cNvSpPr/>
            <p:nvPr/>
          </p:nvSpPr>
          <p:spPr>
            <a:xfrm>
              <a:off x="-334593" y="-64897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927" name="Google Shape;92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63" y="1152014"/>
            <a:ext cx="3669967" cy="275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5"/>
          <p:cNvPicPr preferRelativeResize="0"/>
          <p:nvPr/>
        </p:nvPicPr>
        <p:blipFill rotWithShape="1">
          <a:blip r:embed="rId4">
            <a:alphaModFix/>
          </a:blip>
          <a:srcRect l="15293" b="22766"/>
          <a:stretch/>
        </p:blipFill>
        <p:spPr>
          <a:xfrm>
            <a:off x="550850" y="4066082"/>
            <a:ext cx="3635380" cy="248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5799" y="4063913"/>
            <a:ext cx="3669967" cy="275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55"/>
          <p:cNvPicPr preferRelativeResize="0"/>
          <p:nvPr/>
        </p:nvPicPr>
        <p:blipFill rotWithShape="1">
          <a:blip r:embed="rId6">
            <a:alphaModFix/>
          </a:blip>
          <a:srcRect l="8438" t="17767" r="5229" b="14182"/>
          <a:stretch/>
        </p:blipFill>
        <p:spPr>
          <a:xfrm>
            <a:off x="4495799" y="1281894"/>
            <a:ext cx="3935443" cy="2325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56"/>
          <p:cNvGrpSpPr/>
          <p:nvPr/>
        </p:nvGrpSpPr>
        <p:grpSpPr>
          <a:xfrm>
            <a:off x="250898" y="171418"/>
            <a:ext cx="7704853" cy="885150"/>
            <a:chOff x="394339" y="153933"/>
            <a:chExt cx="7706444" cy="794864"/>
          </a:xfrm>
        </p:grpSpPr>
        <p:sp>
          <p:nvSpPr>
            <p:cNvPr id="936" name="Google Shape;936;p56"/>
            <p:cNvSpPr/>
            <p:nvPr/>
          </p:nvSpPr>
          <p:spPr>
            <a:xfrm>
              <a:off x="5076447" y="372733"/>
              <a:ext cx="3024336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戶外教育-地景藝術節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37" name="Google Shape;937;p56"/>
            <p:cNvSpPr/>
            <p:nvPr/>
          </p:nvSpPr>
          <p:spPr>
            <a:xfrm>
              <a:off x="394339" y="153933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938" name="Google Shape;93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07" y="1056568"/>
            <a:ext cx="3536661" cy="26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466" y="3935413"/>
            <a:ext cx="3568272" cy="267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5976" y="3935413"/>
            <a:ext cx="3414558" cy="256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9119" y="1193941"/>
            <a:ext cx="3568272" cy="2676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57"/>
          <p:cNvGrpSpPr/>
          <p:nvPr/>
        </p:nvGrpSpPr>
        <p:grpSpPr>
          <a:xfrm>
            <a:off x="203397" y="135219"/>
            <a:ext cx="7680971" cy="1062071"/>
            <a:chOff x="346828" y="121427"/>
            <a:chExt cx="7682557" cy="953739"/>
          </a:xfrm>
        </p:grpSpPr>
        <p:sp>
          <p:nvSpPr>
            <p:cNvPr id="947" name="Google Shape;947;p57"/>
            <p:cNvSpPr/>
            <p:nvPr/>
          </p:nvSpPr>
          <p:spPr>
            <a:xfrm>
              <a:off x="4860379" y="428052"/>
              <a:ext cx="3169006" cy="64711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環境教育-澗仔壢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48" name="Google Shape;948;p57"/>
            <p:cNvSpPr/>
            <p:nvPr/>
          </p:nvSpPr>
          <p:spPr>
            <a:xfrm>
              <a:off x="346828" y="121427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949" name="Google Shape;94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438666"/>
            <a:ext cx="3923928" cy="261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227" y="4077072"/>
            <a:ext cx="3923928" cy="261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0625" y="4207299"/>
            <a:ext cx="3923928" cy="261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5155" y="1464457"/>
            <a:ext cx="3923928" cy="2612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58"/>
          <p:cNvPicPr preferRelativeResize="0"/>
          <p:nvPr/>
        </p:nvPicPr>
        <p:blipFill rotWithShape="1">
          <a:blip r:embed="rId3">
            <a:alphaModFix/>
          </a:blip>
          <a:srcRect l="4214" t="2283" r="6835" b="402"/>
          <a:stretch/>
        </p:blipFill>
        <p:spPr>
          <a:xfrm>
            <a:off x="971600" y="4077072"/>
            <a:ext cx="2808312" cy="230425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958" name="Google Shape;958;p58"/>
          <p:cNvSpPr txBox="1">
            <a:spLocks noGrp="1"/>
          </p:cNvSpPr>
          <p:nvPr>
            <p:ph type="title"/>
          </p:nvPr>
        </p:nvSpPr>
        <p:spPr>
          <a:xfrm>
            <a:off x="4787900" y="274638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pic>
        <p:nvPicPr>
          <p:cNvPr id="959" name="Google Shape;959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28007" y="1606305"/>
            <a:ext cx="2896985" cy="2173778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960" name="Google Shape;960;p5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86029" y="1670083"/>
            <a:ext cx="3186140" cy="212347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961" name="Google Shape;961;p58"/>
          <p:cNvSpPr txBox="1">
            <a:spLocks noGrp="1"/>
          </p:cNvSpPr>
          <p:nvPr>
            <p:ph type="body" idx="3"/>
          </p:nvPr>
        </p:nvSpPr>
        <p:spPr>
          <a:xfrm>
            <a:off x="4414838" y="1836738"/>
            <a:ext cx="4333875" cy="3484562"/>
          </a:xfrm>
          <a:prstGeom prst="rect">
            <a:avLst/>
          </a:prstGeom>
          <a:solidFill>
            <a:srgbClr val="F2DCDB">
              <a:alpha val="5764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110學期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預計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開立靜態與動態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14個社團，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提供學生多元學習機會。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開立社團有藝術美學、扯鈴社、跆拳、烏克麗麗、直排輪、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智能樂高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、科學、熱舞太鼓、魔術、扯鈴、羽球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  桌遊。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在學校各項節慶活動展現社團學習成果。</a:t>
            </a:r>
            <a:endParaRPr/>
          </a:p>
          <a:p>
            <a:pPr marL="342900" lvl="0" indent="-2006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342900" lvl="0" indent="-2006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</p:txBody>
      </p:sp>
      <p:sp>
        <p:nvSpPr>
          <p:cNvPr id="962" name="Google Shape;962;p58"/>
          <p:cNvSpPr/>
          <p:nvPr/>
        </p:nvSpPr>
        <p:spPr>
          <a:xfrm>
            <a:off x="1082300" y="3372650"/>
            <a:ext cx="2520950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民俗體育—扯鈴社</a:t>
            </a:r>
            <a:endParaRPr/>
          </a:p>
        </p:txBody>
      </p:sp>
      <p:sp>
        <p:nvSpPr>
          <p:cNvPr id="963" name="Google Shape;963;p58"/>
          <p:cNvSpPr/>
          <p:nvPr/>
        </p:nvSpPr>
        <p:spPr>
          <a:xfrm>
            <a:off x="940779" y="6093296"/>
            <a:ext cx="2952750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動手捏捏---兒童藝術美學社</a:t>
            </a:r>
            <a:endParaRPr/>
          </a:p>
        </p:txBody>
      </p:sp>
      <p:grpSp>
        <p:nvGrpSpPr>
          <p:cNvPr id="964" name="Google Shape;964;p58"/>
          <p:cNvGrpSpPr/>
          <p:nvPr/>
        </p:nvGrpSpPr>
        <p:grpSpPr>
          <a:xfrm>
            <a:off x="-323850" y="0"/>
            <a:ext cx="4319588" cy="1427163"/>
            <a:chOff x="-180528" y="0"/>
            <a:chExt cx="4320480" cy="1281706"/>
          </a:xfrm>
        </p:grpSpPr>
        <p:sp>
          <p:nvSpPr>
            <p:cNvPr id="965" name="Google Shape;965;p58"/>
            <p:cNvSpPr/>
            <p:nvPr/>
          </p:nvSpPr>
          <p:spPr>
            <a:xfrm>
              <a:off x="714979" y="705642"/>
              <a:ext cx="3024336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多元的社團活動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66" name="Google Shape;966;p58"/>
            <p:cNvSpPr/>
            <p:nvPr/>
          </p:nvSpPr>
          <p:spPr>
            <a:xfrm>
              <a:off x="-180528" y="0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59"/>
          <p:cNvSpPr/>
          <p:nvPr/>
        </p:nvSpPr>
        <p:spPr>
          <a:xfrm>
            <a:off x="5003135" y="246511"/>
            <a:ext cx="3023712" cy="64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 cap="rnd" cmpd="sng">
            <a:solidFill>
              <a:srgbClr val="6C64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多元的社團活動</a:t>
            </a:r>
            <a:endParaRPr sz="20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72" name="Google Shape;972;p59"/>
          <p:cNvSpPr/>
          <p:nvPr/>
        </p:nvSpPr>
        <p:spPr>
          <a:xfrm>
            <a:off x="250989" y="116632"/>
            <a:ext cx="4319588" cy="77137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六、創新多元學習</a:t>
            </a:r>
            <a:endParaRPr/>
          </a:p>
        </p:txBody>
      </p:sp>
      <p:pic>
        <p:nvPicPr>
          <p:cNvPr id="973" name="Google Shape;973;p59"/>
          <p:cNvPicPr preferRelativeResize="0"/>
          <p:nvPr/>
        </p:nvPicPr>
        <p:blipFill rotWithShape="1">
          <a:blip r:embed="rId3">
            <a:alphaModFix/>
          </a:blip>
          <a:srcRect l="1" t="31072" r="-120" b="17139"/>
          <a:stretch/>
        </p:blipFill>
        <p:spPr>
          <a:xfrm>
            <a:off x="427733" y="3984383"/>
            <a:ext cx="3600400" cy="248303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974" name="Google Shape;974;p59"/>
          <p:cNvSpPr/>
          <p:nvPr/>
        </p:nvSpPr>
        <p:spPr>
          <a:xfrm>
            <a:off x="1146820" y="6099894"/>
            <a:ext cx="2881313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滾動奇蹟-直排輪社</a:t>
            </a:r>
            <a:endParaRPr/>
          </a:p>
        </p:txBody>
      </p:sp>
      <p:pic>
        <p:nvPicPr>
          <p:cNvPr id="975" name="Google Shape;975;p59"/>
          <p:cNvPicPr preferRelativeResize="0"/>
          <p:nvPr/>
        </p:nvPicPr>
        <p:blipFill rotWithShape="1">
          <a:blip r:embed="rId4">
            <a:alphaModFix/>
          </a:blip>
          <a:srcRect l="13062" b="3"/>
          <a:stretch/>
        </p:blipFill>
        <p:spPr>
          <a:xfrm>
            <a:off x="4570577" y="1772816"/>
            <a:ext cx="4220519" cy="324036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976" name="Google Shape;976;p59"/>
          <p:cNvSpPr/>
          <p:nvPr/>
        </p:nvSpPr>
        <p:spPr>
          <a:xfrm>
            <a:off x="5364088" y="4869160"/>
            <a:ext cx="2879725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熱情有勁--熱門舞蹈社</a:t>
            </a:r>
            <a:endParaRPr/>
          </a:p>
        </p:txBody>
      </p:sp>
      <p:pic>
        <p:nvPicPr>
          <p:cNvPr id="977" name="Google Shape;977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53" y="1144861"/>
            <a:ext cx="3923181" cy="261545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978" name="Google Shape;978;p59"/>
          <p:cNvSpPr/>
          <p:nvPr/>
        </p:nvSpPr>
        <p:spPr>
          <a:xfrm>
            <a:off x="1259632" y="3424399"/>
            <a:ext cx="3032125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撼動人心—太鼓社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6"/>
          <p:cNvGrpSpPr/>
          <p:nvPr/>
        </p:nvGrpSpPr>
        <p:grpSpPr>
          <a:xfrm>
            <a:off x="-396875" y="7938"/>
            <a:ext cx="4495800" cy="1404937"/>
            <a:chOff x="-396552" y="7268"/>
            <a:chExt cx="4495775" cy="1405508"/>
          </a:xfrm>
        </p:grpSpPr>
        <p:sp>
          <p:nvSpPr>
            <p:cNvPr id="225" name="Google Shape;225;p6"/>
            <p:cNvSpPr/>
            <p:nvPr/>
          </p:nvSpPr>
          <p:spPr>
            <a:xfrm>
              <a:off x="426815" y="692696"/>
              <a:ext cx="3672408" cy="720080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學校編制</a:t>
              </a: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-396552" y="7268"/>
              <a:ext cx="4176464" cy="829444"/>
            </a:xfrm>
            <a:prstGeom prst="roundRect">
              <a:avLst>
                <a:gd name="adj" fmla="val 49227"/>
              </a:avLst>
            </a:prstGeom>
            <a:solidFill>
              <a:srgbClr val="FF33CC"/>
            </a:solidFill>
            <a:ln w="19050" cap="rnd" cmpd="sng">
              <a:solidFill>
                <a:srgbClr val="3F78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一、學校概況說明</a:t>
              </a:r>
              <a:endParaRPr/>
            </a:p>
          </p:txBody>
        </p:sp>
      </p:grpSp>
      <p:graphicFrame>
        <p:nvGraphicFramePr>
          <p:cNvPr id="227" name="Google Shape;227;p6"/>
          <p:cNvGraphicFramePr/>
          <p:nvPr/>
        </p:nvGraphicFramePr>
        <p:xfrm>
          <a:off x="528782" y="17008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{3F50A7B0-4886-43F4-99B9-2238DC9A05E8}</a:tableStyleId>
              </a:tblPr>
              <a:tblGrid>
                <a:gridCol w="894750"/>
                <a:gridCol w="427850"/>
                <a:gridCol w="408725"/>
                <a:gridCol w="430925"/>
                <a:gridCol w="542675"/>
                <a:gridCol w="436275"/>
                <a:gridCol w="436275"/>
                <a:gridCol w="393725"/>
                <a:gridCol w="360050"/>
                <a:gridCol w="432050"/>
                <a:gridCol w="360050"/>
                <a:gridCol w="414325"/>
                <a:gridCol w="377775"/>
                <a:gridCol w="272825"/>
                <a:gridCol w="436275"/>
                <a:gridCol w="325300"/>
                <a:gridCol w="325300"/>
                <a:gridCol w="436275"/>
              </a:tblGrid>
              <a:tr h="124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 </a:t>
                      </a:r>
                      <a:r>
                        <a:rPr lang="zh-TW" sz="1100" u="none" strike="noStrike" cap="none"/>
                        <a:t>職稱人數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校長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主任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組長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級任教師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科  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任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教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師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00" marR="8900" marT="89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合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理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教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師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員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鐘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點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教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師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特教助理員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專 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輔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教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 師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資源班教師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幼兒園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教師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幼教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兒保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園員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幹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事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護理師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工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友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廚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工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警衛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</a:tr>
              <a:tr h="41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小學部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6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8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21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2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00" marR="8900" marT="89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rebuchet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2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2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3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</a:tr>
              <a:tr h="41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 u="none" strike="noStrike" cap="none"/>
                        <a:t>幼兒園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00" marR="8900" marT="89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rebuchet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rebuchet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000" marR="87000" marT="43825" marB="43825"/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60"/>
          <p:cNvGrpSpPr/>
          <p:nvPr/>
        </p:nvGrpSpPr>
        <p:grpSpPr>
          <a:xfrm>
            <a:off x="107504" y="178747"/>
            <a:ext cx="7741984" cy="771377"/>
            <a:chOff x="250915" y="160515"/>
            <a:chExt cx="7743582" cy="692696"/>
          </a:xfrm>
        </p:grpSpPr>
        <p:sp>
          <p:nvSpPr>
            <p:cNvPr id="984" name="Google Shape;984;p60"/>
            <p:cNvSpPr/>
            <p:nvPr/>
          </p:nvSpPr>
          <p:spPr>
            <a:xfrm>
              <a:off x="4970161" y="218830"/>
              <a:ext cx="3024336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校園志工 熱情相挺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85" name="Google Shape;985;p60"/>
            <p:cNvSpPr/>
            <p:nvPr/>
          </p:nvSpPr>
          <p:spPr>
            <a:xfrm>
              <a:off x="250915" y="160515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986" name="Google Shape;986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576" y="1213324"/>
            <a:ext cx="3978392" cy="224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02" y="3492695"/>
            <a:ext cx="3978392" cy="298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60"/>
          <p:cNvPicPr preferRelativeResize="0"/>
          <p:nvPr/>
        </p:nvPicPr>
        <p:blipFill rotWithShape="1">
          <a:blip r:embed="rId5">
            <a:alphaModFix/>
          </a:blip>
          <a:srcRect l="16281" b="13562"/>
          <a:stretch/>
        </p:blipFill>
        <p:spPr>
          <a:xfrm>
            <a:off x="4530574" y="3789040"/>
            <a:ext cx="3330669" cy="257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60"/>
          <p:cNvPicPr preferRelativeResize="0"/>
          <p:nvPr/>
        </p:nvPicPr>
        <p:blipFill rotWithShape="1">
          <a:blip r:embed="rId6">
            <a:alphaModFix/>
          </a:blip>
          <a:srcRect l="11001" t="1" r="9359" b="1070"/>
          <a:stretch/>
        </p:blipFill>
        <p:spPr>
          <a:xfrm>
            <a:off x="4962855" y="950124"/>
            <a:ext cx="3168353" cy="2951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313" y="3716338"/>
            <a:ext cx="3600450" cy="25606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995" name="Google Shape;995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學校社區化，社區學校化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打開學校大門，辦理各項學校社區聯誼活動，展現學生多元學習成果，讓社區家長成為教育合夥人，共同參與學生學習活動</a:t>
            </a:r>
            <a:endParaRPr/>
          </a:p>
        </p:txBody>
      </p:sp>
      <p:grpSp>
        <p:nvGrpSpPr>
          <p:cNvPr id="996" name="Google Shape;996;p61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997" name="Google Shape;997;p61"/>
            <p:cNvSpPr/>
            <p:nvPr/>
          </p:nvSpPr>
          <p:spPr>
            <a:xfrm>
              <a:off x="683568" y="692696"/>
              <a:ext cx="3024336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與社區有約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98" name="Google Shape;998;p61"/>
            <p:cNvSpPr/>
            <p:nvPr/>
          </p:nvSpPr>
          <p:spPr>
            <a:xfrm>
              <a:off x="-180528" y="0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655" y="3789040"/>
            <a:ext cx="3200998" cy="220247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04" name="Google Shape;1004;p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24469" y="1512052"/>
            <a:ext cx="3199459" cy="213297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pSp>
        <p:nvGrpSpPr>
          <p:cNvPr id="1005" name="Google Shape;1005;p62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006" name="Google Shape;1006;p62"/>
            <p:cNvSpPr/>
            <p:nvPr/>
          </p:nvSpPr>
          <p:spPr>
            <a:xfrm>
              <a:off x="683568" y="692696"/>
              <a:ext cx="3024336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社區聯誼運動會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07" name="Google Shape;1007;p62"/>
            <p:cNvSpPr/>
            <p:nvPr/>
          </p:nvSpPr>
          <p:spPr>
            <a:xfrm>
              <a:off x="-180528" y="0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1008" name="Google Shape;1008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0642" y="1512052"/>
            <a:ext cx="1985534" cy="447946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09" name="Google Shape;1009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2826" y="1512052"/>
            <a:ext cx="1985534" cy="445016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3"/>
          <p:cNvSpPr txBox="1">
            <a:spLocks noGrp="1"/>
          </p:cNvSpPr>
          <p:nvPr>
            <p:ph type="body" idx="1"/>
          </p:nvPr>
        </p:nvSpPr>
        <p:spPr>
          <a:xfrm>
            <a:off x="971550" y="1700213"/>
            <a:ext cx="6442075" cy="1657350"/>
          </a:xfrm>
          <a:prstGeom prst="rect">
            <a:avLst/>
          </a:prstGeom>
          <a:solidFill>
            <a:srgbClr val="E6B9B8">
              <a:alpha val="5843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爲提升學生體能，提升運動興趣，除了運動會之外，並定期辦理低年級跳繩比賽、中高年級大隊接力比賽 、中高年級拔河比賽 、六年級3對3籃球賽</a:t>
            </a:r>
            <a:r>
              <a:rPr lang="zh-TW" sz="28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/>
          </a:p>
        </p:txBody>
      </p:sp>
      <p:pic>
        <p:nvPicPr>
          <p:cNvPr id="1015" name="Google Shape;1015;p6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8861" y="3356992"/>
            <a:ext cx="2105496" cy="157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63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11863" y="3356992"/>
            <a:ext cx="2088529" cy="15655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7" name="Google Shape;1017;p63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018" name="Google Shape;1018;p63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《體育競賽活動》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19" name="Google Shape;1019;p63"/>
            <p:cNvSpPr/>
            <p:nvPr/>
          </p:nvSpPr>
          <p:spPr>
            <a:xfrm>
              <a:off x="-180528" y="0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1020" name="Google Shape;1020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575" y="3356992"/>
            <a:ext cx="2698750" cy="202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8386" y="5373688"/>
            <a:ext cx="2329128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63"/>
          <p:cNvSpPr/>
          <p:nvPr/>
        </p:nvSpPr>
        <p:spPr>
          <a:xfrm>
            <a:off x="395288" y="4948238"/>
            <a:ext cx="2808287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跳一跳，比一比，誰是跳繩高手</a:t>
            </a:r>
            <a:endParaRPr/>
          </a:p>
        </p:txBody>
      </p:sp>
      <p:sp>
        <p:nvSpPr>
          <p:cNvPr id="1023" name="Google Shape;1023;p63"/>
          <p:cNvSpPr/>
          <p:nvPr/>
        </p:nvSpPr>
        <p:spPr>
          <a:xfrm>
            <a:off x="2987675" y="6483350"/>
            <a:ext cx="3024188" cy="423863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奔馳的羚羊，考驗堅持的毅力</a:t>
            </a:r>
            <a:endParaRPr/>
          </a:p>
        </p:txBody>
      </p:sp>
      <p:sp>
        <p:nvSpPr>
          <p:cNvPr id="1024" name="Google Shape;1024;p63"/>
          <p:cNvSpPr/>
          <p:nvPr/>
        </p:nvSpPr>
        <p:spPr>
          <a:xfrm>
            <a:off x="3203575" y="4965700"/>
            <a:ext cx="2728913" cy="423863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力拔山河，展現團結力量</a:t>
            </a:r>
            <a:endParaRPr/>
          </a:p>
        </p:txBody>
      </p:sp>
      <p:sp>
        <p:nvSpPr>
          <p:cNvPr id="1025" name="Google Shape;1025;p63"/>
          <p:cNvSpPr/>
          <p:nvPr/>
        </p:nvSpPr>
        <p:spPr>
          <a:xfrm>
            <a:off x="6011863" y="4948238"/>
            <a:ext cx="2451100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低年級跳繩繩比賽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64"/>
          <p:cNvGrpSpPr/>
          <p:nvPr/>
        </p:nvGrpSpPr>
        <p:grpSpPr>
          <a:xfrm>
            <a:off x="107504" y="260648"/>
            <a:ext cx="8359223" cy="796067"/>
            <a:chOff x="250915" y="234062"/>
            <a:chExt cx="8360949" cy="714868"/>
          </a:xfrm>
        </p:grpSpPr>
        <p:sp>
          <p:nvSpPr>
            <p:cNvPr id="1031" name="Google Shape;1031;p64"/>
            <p:cNvSpPr/>
            <p:nvPr/>
          </p:nvSpPr>
          <p:spPr>
            <a:xfrm>
              <a:off x="5292516" y="372866"/>
              <a:ext cx="3319348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聖誕節學習成果發表會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32" name="Google Shape;1032;p64"/>
            <p:cNvSpPr/>
            <p:nvPr/>
          </p:nvSpPr>
          <p:spPr>
            <a:xfrm>
              <a:off x="250915" y="234062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1033" name="Google Shape;1033;p64"/>
          <p:cNvPicPr preferRelativeResize="0"/>
          <p:nvPr/>
        </p:nvPicPr>
        <p:blipFill rotWithShape="1">
          <a:blip r:embed="rId3">
            <a:alphaModFix/>
          </a:blip>
          <a:srcRect l="11144" r="13066"/>
          <a:stretch/>
        </p:blipFill>
        <p:spPr>
          <a:xfrm>
            <a:off x="3412150" y="1271671"/>
            <a:ext cx="2448272" cy="242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4463073"/>
            <a:ext cx="3230376" cy="21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64"/>
          <p:cNvPicPr preferRelativeResize="0"/>
          <p:nvPr/>
        </p:nvPicPr>
        <p:blipFill rotWithShape="1">
          <a:blip r:embed="rId5">
            <a:alphaModFix/>
          </a:blip>
          <a:srcRect l="6799" r="8494"/>
          <a:stretch/>
        </p:blipFill>
        <p:spPr>
          <a:xfrm>
            <a:off x="3246303" y="3934099"/>
            <a:ext cx="2736304" cy="21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3624" y="1712870"/>
            <a:ext cx="3230376" cy="21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3624" y="4660576"/>
            <a:ext cx="3230376" cy="21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72" y="1745484"/>
            <a:ext cx="3230376" cy="2154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65"/>
          <p:cNvSpPr txBox="1">
            <a:spLocks noGrp="1"/>
          </p:cNvSpPr>
          <p:nvPr>
            <p:ph type="body" idx="1"/>
          </p:nvPr>
        </p:nvSpPr>
        <p:spPr>
          <a:xfrm>
            <a:off x="179512" y="1988840"/>
            <a:ext cx="4403725" cy="3421510"/>
          </a:xfrm>
          <a:prstGeom prst="rect">
            <a:avLst/>
          </a:prstGeom>
          <a:solidFill>
            <a:srgbClr val="E6B9B8">
              <a:alpha val="5843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►"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積極籌募教育儲蓄戶捐款。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財團法人玉山志工社會福利慈善事業基金會「玉山關懷學童專案」補助弱勢學童。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所募得款項用以補助無力支付學雜費、午餐費，弱勢學生參加課後社團、游泳教學等費用。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桃園市</a:t>
            </a:r>
            <a:r>
              <a:rPr lang="zh-TW" sz="2200" u="sng">
                <a:latin typeface="DFKai-SB"/>
                <a:ea typeface="DFKai-SB"/>
                <a:cs typeface="DFKai-SB"/>
                <a:sym typeface="DFKai-SB"/>
              </a:rPr>
              <a:t>生香</a:t>
            </a: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文教關懷協會贊助弱勢生「美術繪畫班」</a:t>
            </a:r>
            <a:endParaRPr/>
          </a:p>
        </p:txBody>
      </p:sp>
      <p:grpSp>
        <p:nvGrpSpPr>
          <p:cNvPr id="1044" name="Google Shape;1044;p65"/>
          <p:cNvGrpSpPr/>
          <p:nvPr/>
        </p:nvGrpSpPr>
        <p:grpSpPr>
          <a:xfrm>
            <a:off x="179512" y="0"/>
            <a:ext cx="7998032" cy="871827"/>
            <a:chOff x="-180528" y="0"/>
            <a:chExt cx="7999684" cy="782900"/>
          </a:xfrm>
        </p:grpSpPr>
        <p:sp>
          <p:nvSpPr>
            <p:cNvPr id="1045" name="Google Shape;1045;p65"/>
            <p:cNvSpPr/>
            <p:nvPr/>
          </p:nvSpPr>
          <p:spPr>
            <a:xfrm>
              <a:off x="4500264" y="206836"/>
              <a:ext cx="331889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關懷弱勢學童才藝學習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46" name="Google Shape;1046;p65"/>
            <p:cNvSpPr/>
            <p:nvPr/>
          </p:nvSpPr>
          <p:spPr>
            <a:xfrm>
              <a:off x="-180528" y="0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七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、創新多元學習</a:t>
              </a:r>
              <a:endParaRPr/>
            </a:p>
          </p:txBody>
        </p:sp>
      </p:grpSp>
      <p:pic>
        <p:nvPicPr>
          <p:cNvPr id="1047" name="Google Shape;1047;p65"/>
          <p:cNvPicPr preferRelativeResize="0"/>
          <p:nvPr/>
        </p:nvPicPr>
        <p:blipFill rotWithShape="1">
          <a:blip r:embed="rId3">
            <a:alphaModFix/>
          </a:blip>
          <a:srcRect l="8550" t="11398" r="4237" b="15657"/>
          <a:stretch/>
        </p:blipFill>
        <p:spPr>
          <a:xfrm>
            <a:off x="4716016" y="1258216"/>
            <a:ext cx="3672409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65"/>
          <p:cNvPicPr preferRelativeResize="0"/>
          <p:nvPr/>
        </p:nvPicPr>
        <p:blipFill rotWithShape="1">
          <a:blip r:embed="rId4">
            <a:alphaModFix/>
          </a:blip>
          <a:srcRect l="11744" t="14285" r="1045" b="4761"/>
          <a:stretch/>
        </p:blipFill>
        <p:spPr>
          <a:xfrm>
            <a:off x="4681767" y="3789040"/>
            <a:ext cx="3672408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66"/>
          <p:cNvSpPr/>
          <p:nvPr/>
        </p:nvSpPr>
        <p:spPr>
          <a:xfrm>
            <a:off x="2339752" y="2924944"/>
            <a:ext cx="4320480" cy="122413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八、學校輔導工作</a:t>
            </a:r>
            <a:endParaRPr sz="3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054" name="Google Shape;1054;p66"/>
          <p:cNvGrpSpPr/>
          <p:nvPr/>
        </p:nvGrpSpPr>
        <p:grpSpPr>
          <a:xfrm>
            <a:off x="2771800" y="1556792"/>
            <a:ext cx="3467291" cy="1178190"/>
            <a:chOff x="4643438" y="214290"/>
            <a:chExt cx="3114963" cy="962544"/>
          </a:xfrm>
        </p:grpSpPr>
        <p:sp>
          <p:nvSpPr>
            <p:cNvPr id="1055" name="Google Shape;1055;p66"/>
            <p:cNvSpPr/>
            <p:nvPr/>
          </p:nvSpPr>
          <p:spPr>
            <a:xfrm rot="-197159">
              <a:off x="4939640" y="651600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Ruimei Elementary School</a:t>
              </a:r>
            </a:p>
          </p:txBody>
        </p:sp>
        <p:sp>
          <p:nvSpPr>
            <p:cNvPr id="1056" name="Google Shape;1056;p66"/>
            <p:cNvSpPr/>
            <p:nvPr/>
          </p:nvSpPr>
          <p:spPr>
            <a:xfrm>
              <a:off x="4643438" y="214290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67"/>
          <p:cNvGrpSpPr/>
          <p:nvPr/>
        </p:nvGrpSpPr>
        <p:grpSpPr>
          <a:xfrm>
            <a:off x="-276440" y="-7206"/>
            <a:ext cx="4319588" cy="1311368"/>
            <a:chOff x="-180528" y="0"/>
            <a:chExt cx="4320480" cy="1177607"/>
          </a:xfrm>
        </p:grpSpPr>
        <p:sp>
          <p:nvSpPr>
            <p:cNvPr id="1062" name="Google Shape;1062;p67"/>
            <p:cNvSpPr/>
            <p:nvPr/>
          </p:nvSpPr>
          <p:spPr>
            <a:xfrm>
              <a:off x="539007" y="601543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63" name="Google Shape;1063;p67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064" name="Google Shape;1064;p67"/>
          <p:cNvSpPr/>
          <p:nvPr/>
        </p:nvSpPr>
        <p:spPr>
          <a:xfrm>
            <a:off x="179512" y="1386840"/>
            <a:ext cx="8415833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一.小一新生迎新活動: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1.110年9月1日。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2.活動流程:手冊P22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5" name="Google Shape;106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3148" y="1304162"/>
            <a:ext cx="3841220" cy="234130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066" name="Google Shape;1066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402" y="3114858"/>
            <a:ext cx="3495548" cy="254639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067" name="Google Shape;1067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9992" y="3932818"/>
            <a:ext cx="3553188" cy="236879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68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073" name="Google Shape;1073;p68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74" name="Google Shape;1074;p68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075" name="Google Shape;1075;p68"/>
          <p:cNvSpPr/>
          <p:nvPr/>
        </p:nvSpPr>
        <p:spPr>
          <a:xfrm>
            <a:off x="323528" y="1412875"/>
            <a:ext cx="7911778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二.班親會:</a:t>
            </a:r>
            <a:r>
              <a:rPr lang="zh-TW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110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zh-TW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zh-TW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日星期三晚上</a:t>
            </a:r>
            <a:r>
              <a:rPr lang="zh-TW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7:00-9:00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因疫情緣故,預計採用線上方式辦理</a:t>
            </a:r>
            <a:endParaRPr sz="2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6" name="Google Shape;107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4438406"/>
            <a:ext cx="3122338" cy="2089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pic>
        <p:nvPicPr>
          <p:cNvPr id="1077" name="Google Shape;107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2420887"/>
            <a:ext cx="3122338" cy="2017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pic>
        <p:nvPicPr>
          <p:cNvPr id="1078" name="Google Shape;1078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2845" y="4431154"/>
            <a:ext cx="3102982" cy="2126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pic>
        <p:nvPicPr>
          <p:cNvPr id="1079" name="Google Shape;1079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2845" y="2420887"/>
            <a:ext cx="3102982" cy="201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p69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085" name="Google Shape;1085;p69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86" name="Google Shape;1086;p69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087" name="Google Shape;1087;p69"/>
          <p:cNvSpPr/>
          <p:nvPr/>
        </p:nvSpPr>
        <p:spPr>
          <a:xfrm>
            <a:off x="900113" y="1700213"/>
            <a:ext cx="7704137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69"/>
          <p:cNvSpPr/>
          <p:nvPr/>
        </p:nvSpPr>
        <p:spPr>
          <a:xfrm>
            <a:off x="611560" y="1558693"/>
            <a:ext cx="7776716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三.祖父母節活動：優良學習單作品展覽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9" name="Google Shape;108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1909" y="2132856"/>
            <a:ext cx="3074983" cy="2312644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1090" name="Google Shape;1090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0711" y="4580005"/>
            <a:ext cx="3095651" cy="218105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1091" name="Google Shape;1091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660" y="2550980"/>
            <a:ext cx="2840498" cy="378904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/>
          <p:nvPr/>
        </p:nvSpPr>
        <p:spPr>
          <a:xfrm>
            <a:off x="2339752" y="2996952"/>
            <a:ext cx="4176464" cy="108012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二</a:t>
            </a:r>
            <a:r>
              <a:rPr lang="zh-TW" sz="360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實現學校願景</a:t>
            </a:r>
            <a:endParaRPr/>
          </a:p>
        </p:txBody>
      </p:sp>
      <p:grpSp>
        <p:nvGrpSpPr>
          <p:cNvPr id="233" name="Google Shape;233;p7"/>
          <p:cNvGrpSpPr/>
          <p:nvPr/>
        </p:nvGrpSpPr>
        <p:grpSpPr>
          <a:xfrm>
            <a:off x="2875409" y="1844824"/>
            <a:ext cx="3114949" cy="962790"/>
            <a:chOff x="4643438" y="214290"/>
            <a:chExt cx="3114963" cy="962544"/>
          </a:xfrm>
        </p:grpSpPr>
        <p:sp>
          <p:nvSpPr>
            <p:cNvPr id="234" name="Google Shape;234;p7"/>
            <p:cNvSpPr/>
            <p:nvPr/>
          </p:nvSpPr>
          <p:spPr>
            <a:xfrm rot="-197159">
              <a:off x="4939640" y="651600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Ruimei Elementary School</a:t>
              </a: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4643438" y="214290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70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098" name="Google Shape;1098;p70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99" name="Google Shape;1099;p70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100" name="Google Shape;1100;p70"/>
          <p:cNvSpPr/>
          <p:nvPr/>
        </p:nvSpPr>
        <p:spPr>
          <a:xfrm>
            <a:off x="900113" y="1700213"/>
            <a:ext cx="7704137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70"/>
          <p:cNvSpPr/>
          <p:nvPr/>
        </p:nvSpPr>
        <p:spPr>
          <a:xfrm>
            <a:off x="611560" y="1558693"/>
            <a:ext cx="7776716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四.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親職教育講座：預計</a:t>
            </a:r>
            <a:r>
              <a:rPr lang="zh-TW"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rPr>
              <a:t>110.10.27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辦理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70"/>
          <p:cNvSpPr txBox="1"/>
          <p:nvPr/>
        </p:nvSpPr>
        <p:spPr>
          <a:xfrm>
            <a:off x="3559117" y="619119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班級輔導課程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03" name="Google Shape;110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9489" y="2599326"/>
            <a:ext cx="2544453" cy="1908340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104" name="Google Shape;1104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9489" y="4672723"/>
            <a:ext cx="2529228" cy="1896921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105" name="Google Shape;1105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454" y="2220997"/>
            <a:ext cx="2651787" cy="198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582" y="4233708"/>
            <a:ext cx="2554660" cy="191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9041" y="2203053"/>
            <a:ext cx="2539193" cy="190439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108" name="Google Shape;1108;p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9042" y="4265623"/>
            <a:ext cx="2539193" cy="1925567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oogle Shape;1114;p71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115" name="Google Shape;1115;p71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16" name="Google Shape;1116;p71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117" name="Google Shape;1117;p71"/>
          <p:cNvSpPr/>
          <p:nvPr/>
        </p:nvSpPr>
        <p:spPr>
          <a:xfrm>
            <a:off x="107505" y="1700807"/>
            <a:ext cx="8496746" cy="3969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71"/>
          <p:cNvSpPr/>
          <p:nvPr/>
        </p:nvSpPr>
        <p:spPr>
          <a:xfrm>
            <a:off x="179512" y="1558693"/>
            <a:ext cx="8208764" cy="390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五.設置專輔教師1名: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六.國中到校升學宣導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Google Shape;111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803" y="2233217"/>
            <a:ext cx="2544611" cy="191788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20" name="Google Shape;1120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339" y="2233217"/>
            <a:ext cx="2828160" cy="191788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21" name="Google Shape;1121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5725" y="2267022"/>
            <a:ext cx="2575535" cy="193645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122" name="Google Shape;1122;p71"/>
          <p:cNvSpPr txBox="1"/>
          <p:nvPr/>
        </p:nvSpPr>
        <p:spPr>
          <a:xfrm>
            <a:off x="611559" y="3676209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情感教育講座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3" name="Google Shape;1123;p71"/>
          <p:cNvSpPr txBox="1"/>
          <p:nvPr/>
        </p:nvSpPr>
        <p:spPr>
          <a:xfrm>
            <a:off x="3475307" y="3676209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班級輔導課程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4" name="Google Shape;1124;p71"/>
          <p:cNvSpPr txBox="1"/>
          <p:nvPr/>
        </p:nvSpPr>
        <p:spPr>
          <a:xfrm>
            <a:off x="6378547" y="3686549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小團體輔導課程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25" name="Google Shape;1125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803" y="4729217"/>
            <a:ext cx="2544611" cy="183302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1126" name="Google Shape;1126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9339" y="4729217"/>
            <a:ext cx="2828160" cy="188366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1127" name="Google Shape;1127;p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6606" y="4729217"/>
            <a:ext cx="2555776" cy="188366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72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133" name="Google Shape;1133;p72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34" name="Google Shape;1134;p72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135" name="Google Shape;1135;p72"/>
          <p:cNvSpPr/>
          <p:nvPr/>
        </p:nvSpPr>
        <p:spPr>
          <a:xfrm>
            <a:off x="395585" y="1542901"/>
            <a:ext cx="8208665" cy="412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72"/>
          <p:cNvSpPr/>
          <p:nvPr/>
        </p:nvSpPr>
        <p:spPr>
          <a:xfrm>
            <a:off x="611560" y="1497634"/>
            <a:ext cx="777671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七.楊明國中職業體驗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72"/>
          <p:cNvSpPr txBox="1"/>
          <p:nvPr/>
        </p:nvSpPr>
        <p:spPr>
          <a:xfrm>
            <a:off x="611560" y="6165304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情感教育講座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8" name="Google Shape;1138;p72"/>
          <p:cNvSpPr txBox="1"/>
          <p:nvPr/>
        </p:nvSpPr>
        <p:spPr>
          <a:xfrm>
            <a:off x="-36294" y="3291867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製作音樂盒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9" name="Google Shape;1139;p72"/>
          <p:cNvSpPr txBox="1"/>
          <p:nvPr/>
        </p:nvSpPr>
        <p:spPr>
          <a:xfrm>
            <a:off x="5212893" y="4076035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zh-TW" sz="18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設計零錢包</a:t>
            </a:r>
            <a:endParaRPr sz="18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0" name="Google Shape;114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6326" y="4390866"/>
            <a:ext cx="3463882" cy="205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4100" y="2137203"/>
            <a:ext cx="3506108" cy="196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586" y="4390866"/>
            <a:ext cx="3794766" cy="205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626" y="2137203"/>
            <a:ext cx="3773725" cy="1961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72"/>
          <p:cNvSpPr txBox="1"/>
          <p:nvPr/>
        </p:nvSpPr>
        <p:spPr>
          <a:xfrm>
            <a:off x="3520705" y="6453896"/>
            <a:ext cx="14833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zh-TW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製作音樂盒</a:t>
            </a:r>
            <a:endParaRPr sz="18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73"/>
          <p:cNvSpPr/>
          <p:nvPr/>
        </p:nvSpPr>
        <p:spPr>
          <a:xfrm>
            <a:off x="396081" y="771378"/>
            <a:ext cx="3167698" cy="64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 cap="rnd" cmpd="sng">
            <a:solidFill>
              <a:srgbClr val="6C64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親子音樂晚會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50" name="Google Shape;1150;p73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151" name="Google Shape;1151;p73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52" name="Google Shape;1152;p73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153" name="Google Shape;1153;p73"/>
          <p:cNvSpPr txBox="1">
            <a:spLocks noGrp="1"/>
          </p:cNvSpPr>
          <p:nvPr>
            <p:ph type="body" idx="3"/>
          </p:nvPr>
        </p:nvSpPr>
        <p:spPr>
          <a:xfrm>
            <a:off x="396081" y="1628800"/>
            <a:ext cx="7910846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八.親子音樂晚會</a:t>
            </a:r>
            <a:endParaRPr/>
          </a:p>
        </p:txBody>
      </p:sp>
      <p:pic>
        <p:nvPicPr>
          <p:cNvPr id="1154" name="Google Shape;1154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081" y="2154198"/>
            <a:ext cx="3374657" cy="225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73"/>
          <p:cNvPicPr preferRelativeResize="0"/>
          <p:nvPr/>
        </p:nvPicPr>
        <p:blipFill rotWithShape="1">
          <a:blip r:embed="rId4">
            <a:alphaModFix/>
          </a:blip>
          <a:srcRect t="22868" r="3538" b="8712"/>
          <a:stretch/>
        </p:blipFill>
        <p:spPr>
          <a:xfrm>
            <a:off x="539552" y="4581932"/>
            <a:ext cx="4860032" cy="230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73"/>
          <p:cNvPicPr preferRelativeResize="0"/>
          <p:nvPr/>
        </p:nvPicPr>
        <p:blipFill rotWithShape="1">
          <a:blip r:embed="rId5">
            <a:alphaModFix/>
          </a:blip>
          <a:srcRect l="8263" t="19289" r="15349" b="8655"/>
          <a:stretch/>
        </p:blipFill>
        <p:spPr>
          <a:xfrm>
            <a:off x="5831632" y="4365104"/>
            <a:ext cx="3312368" cy="2083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73"/>
          <p:cNvPicPr preferRelativeResize="0"/>
          <p:nvPr/>
        </p:nvPicPr>
        <p:blipFill rotWithShape="1">
          <a:blip r:embed="rId6">
            <a:alphaModFix/>
          </a:blip>
          <a:srcRect t="15625"/>
          <a:stretch/>
        </p:blipFill>
        <p:spPr>
          <a:xfrm>
            <a:off x="4211960" y="1537985"/>
            <a:ext cx="4809089" cy="2369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74"/>
          <p:cNvSpPr/>
          <p:nvPr/>
        </p:nvSpPr>
        <p:spPr>
          <a:xfrm>
            <a:off x="396081" y="771378"/>
            <a:ext cx="3167698" cy="64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 cap="rnd" cmpd="sng">
            <a:solidFill>
              <a:srgbClr val="6C64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親子音樂晚會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63" name="Google Shape;1163;p74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164" name="Google Shape;1164;p74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65" name="Google Shape;1165;p74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pic>
        <p:nvPicPr>
          <p:cNvPr id="1166" name="Google Shape;1166;p7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3495" y="1609292"/>
            <a:ext cx="3570664" cy="21875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67" name="Google Shape;1167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1960" y="1609292"/>
            <a:ext cx="3419872" cy="21875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68" name="Google Shape;1168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681" y="4259832"/>
            <a:ext cx="3491880" cy="232792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69" name="Google Shape;1169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1960" y="4245952"/>
            <a:ext cx="3419872" cy="227991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170" name="Google Shape;1170;p74"/>
          <p:cNvSpPr/>
          <p:nvPr/>
        </p:nvSpPr>
        <p:spPr>
          <a:xfrm>
            <a:off x="2505576" y="3836743"/>
            <a:ext cx="3416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學生展現節奏、歌唱、律動才藝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75"/>
          <p:cNvSpPr/>
          <p:nvPr/>
        </p:nvSpPr>
        <p:spPr>
          <a:xfrm>
            <a:off x="396081" y="771378"/>
            <a:ext cx="3167698" cy="64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 cap="rnd" cmpd="sng">
            <a:solidFill>
              <a:srgbClr val="6C64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親子音樂晚會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76" name="Google Shape;1176;p75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177" name="Google Shape;1177;p75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78" name="Google Shape;1178;p75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pic>
        <p:nvPicPr>
          <p:cNvPr id="1179" name="Google Shape;1179;p75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5786" y="1556792"/>
            <a:ext cx="3277004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4056" y="1467356"/>
            <a:ext cx="3264751" cy="21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34" y="4149080"/>
            <a:ext cx="3275856" cy="218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75"/>
          <p:cNvPicPr preferRelativeResize="0"/>
          <p:nvPr/>
        </p:nvPicPr>
        <p:blipFill rotWithShape="1">
          <a:blip r:embed="rId6">
            <a:alphaModFix/>
          </a:blip>
          <a:srcRect l="4324" t="19288" r="3538" b="5112"/>
          <a:stretch/>
        </p:blipFill>
        <p:spPr>
          <a:xfrm>
            <a:off x="4260834" y="4149080"/>
            <a:ext cx="3287884" cy="2183904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75"/>
          <p:cNvSpPr/>
          <p:nvPr/>
        </p:nvSpPr>
        <p:spPr>
          <a:xfrm>
            <a:off x="2501646" y="3744367"/>
            <a:ext cx="3416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學生展現節奏、歌唱、律動才藝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76"/>
          <p:cNvSpPr/>
          <p:nvPr/>
        </p:nvSpPr>
        <p:spPr>
          <a:xfrm>
            <a:off x="396081" y="771378"/>
            <a:ext cx="3167698" cy="64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 cap="rnd" cmpd="sng">
            <a:solidFill>
              <a:srgbClr val="6C64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親子音樂晚會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89" name="Google Shape;1189;p76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190" name="Google Shape;1190;p76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1.輔導工作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91" name="Google Shape;1191;p76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pic>
        <p:nvPicPr>
          <p:cNvPr id="1192" name="Google Shape;1192;p76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3907" y="1687513"/>
            <a:ext cx="3281362" cy="218757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93" name="Google Shape;1193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907" y="4513743"/>
            <a:ext cx="3254407" cy="216960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94" name="Google Shape;1194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5976" y="1687514"/>
            <a:ext cx="3384376" cy="218757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95" name="Google Shape;1195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5976" y="4437112"/>
            <a:ext cx="3347864" cy="223190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196" name="Google Shape;1196;p76"/>
          <p:cNvSpPr txBox="1"/>
          <p:nvPr/>
        </p:nvSpPr>
        <p:spPr>
          <a:xfrm>
            <a:off x="2411760" y="4009749"/>
            <a:ext cx="36724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學生展現節奏、歌唱、律動才藝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192" y="713269"/>
            <a:ext cx="2429256" cy="328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5632" y="1246669"/>
            <a:ext cx="2194560" cy="275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380" y="870319"/>
            <a:ext cx="2429256" cy="328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1820" y="1403719"/>
            <a:ext cx="2194560" cy="275539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77"/>
          <p:cNvSpPr/>
          <p:nvPr/>
        </p:nvSpPr>
        <p:spPr>
          <a:xfrm>
            <a:off x="4121474" y="3674408"/>
            <a:ext cx="4357435" cy="554037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熱鬧園遊會</a:t>
            </a:r>
            <a:endParaRPr sz="16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206" name="Google Shape;1206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643" y="1534034"/>
            <a:ext cx="2632720" cy="2569230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77"/>
          <p:cNvSpPr/>
          <p:nvPr/>
        </p:nvSpPr>
        <p:spPr>
          <a:xfrm>
            <a:off x="700809" y="3698183"/>
            <a:ext cx="2846387" cy="455613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熱鬧開賣囉~</a:t>
            </a:r>
            <a:endParaRPr sz="16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208" name="Google Shape;1208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0341" y="4303095"/>
            <a:ext cx="8549107" cy="2554905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77"/>
          <p:cNvSpPr/>
          <p:nvPr/>
        </p:nvSpPr>
        <p:spPr>
          <a:xfrm>
            <a:off x="1929638" y="6235295"/>
            <a:ext cx="5688384" cy="42545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幼兒園表演活動</a:t>
            </a:r>
            <a:endParaRPr sz="16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210" name="Google Shape;1210;p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15507"/>
            <a:ext cx="3072794" cy="1037230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77"/>
          <p:cNvSpPr txBox="1"/>
          <p:nvPr/>
        </p:nvSpPr>
        <p:spPr>
          <a:xfrm>
            <a:off x="180341" y="1052737"/>
            <a:ext cx="37814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九.親職教育日-園遊會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6" name="Google Shape;1216;p78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217" name="Google Shape;1217;p78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2.資優教育業務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218" name="Google Shape;1218;p78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219" name="Google Shape;1219;p78"/>
          <p:cNvSpPr/>
          <p:nvPr/>
        </p:nvSpPr>
        <p:spPr>
          <a:xfrm>
            <a:off x="827584" y="1542901"/>
            <a:ext cx="7992888" cy="95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1.國小一般智能資賦優異學生鑑定</a:t>
            </a:r>
            <a:r>
              <a:rPr lang="zh-TW" sz="2400">
                <a:solidFill>
                  <a:srgbClr val="2A5010"/>
                </a:solidFill>
                <a:latin typeface="PMingLiu"/>
                <a:ea typeface="PMingLiu"/>
                <a:cs typeface="PMingLiu"/>
                <a:sym typeface="PMingLiu"/>
              </a:rPr>
              <a:t>﹕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對象</a:t>
            </a:r>
            <a:r>
              <a:rPr lang="zh-TW" sz="2400">
                <a:solidFill>
                  <a:srgbClr val="2A5010"/>
                </a:solidFill>
                <a:latin typeface="PMingLiu"/>
                <a:ea typeface="PMingLiu"/>
                <a:cs typeface="PMingLiu"/>
                <a:sym typeface="PMingLiu"/>
              </a:rPr>
              <a:t>﹕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具資賦優異特質二年級學生</a:t>
            </a:r>
            <a:endParaRPr sz="24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時間</a:t>
            </a:r>
            <a:r>
              <a:rPr lang="zh-TW" sz="2400">
                <a:solidFill>
                  <a:srgbClr val="2A5010"/>
                </a:solidFill>
                <a:latin typeface="PMingLiu"/>
                <a:ea typeface="PMingLiu"/>
                <a:cs typeface="PMingLiu"/>
                <a:sym typeface="PMingLiu"/>
              </a:rPr>
              <a:t>﹕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預計</a:t>
            </a:r>
            <a:r>
              <a:rPr lang="zh-TW" sz="2400">
                <a:solidFill>
                  <a:srgbClr val="2A5010"/>
                </a:solidFill>
                <a:latin typeface="MingLiu"/>
                <a:ea typeface="MingLiu"/>
                <a:cs typeface="MingLiu"/>
                <a:sym typeface="MingLiu"/>
              </a:rPr>
              <a:t>111年4月至5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月辦理</a:t>
            </a:r>
            <a:endParaRPr sz="24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zh-TW" sz="2400">
                <a:solidFill>
                  <a:srgbClr val="2A501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學年度國民中學各類資賦優異學生</a:t>
            </a:r>
            <a:r>
              <a:rPr lang="zh-TW" sz="2400" u="sng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入學前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鑑定，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鑑定類別包含</a:t>
            </a:r>
            <a:r>
              <a:rPr lang="zh-TW" sz="2400" u="sng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創造能力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2400" u="sng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學術性向英語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及</a:t>
            </a:r>
            <a:r>
              <a:rPr lang="zh-TW" sz="2400" u="sng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學術性向數理資賦優異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等</a:t>
            </a:r>
            <a:r>
              <a:rPr lang="zh-TW" sz="2400">
                <a:solidFill>
                  <a:srgbClr val="2A501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類。</a:t>
            </a:r>
            <a:endParaRPr sz="24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2313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932313"/>
                </a:solidFill>
                <a:latin typeface="PMingLiu"/>
                <a:ea typeface="PMingLiu"/>
                <a:cs typeface="PMingLiu"/>
                <a:sym typeface="PMingLiu"/>
              </a:rPr>
              <a:t>＊</a:t>
            </a:r>
            <a:r>
              <a:rPr lang="zh-TW" sz="2400">
                <a:solidFill>
                  <a:srgbClr val="932313"/>
                </a:solidFill>
                <a:latin typeface="Arial"/>
                <a:ea typeface="Arial"/>
                <a:cs typeface="Arial"/>
                <a:sym typeface="Arial"/>
              </a:rPr>
              <a:t>黃0祺同學於</a:t>
            </a:r>
            <a:r>
              <a:rPr lang="zh-TW" sz="2400">
                <a:solidFill>
                  <a:srgbClr val="932313"/>
                </a:solidFill>
                <a:latin typeface="MingLiu"/>
                <a:ea typeface="MingLiu"/>
                <a:cs typeface="MingLiu"/>
                <a:sym typeface="MingLiu"/>
              </a:rPr>
              <a:t>108</a:t>
            </a:r>
            <a:r>
              <a:rPr lang="zh-TW" sz="2400">
                <a:solidFill>
                  <a:srgbClr val="932313"/>
                </a:solidFill>
                <a:latin typeface="Arial"/>
                <a:ea typeface="Arial"/>
                <a:cs typeface="Arial"/>
                <a:sym typeface="Arial"/>
              </a:rPr>
              <a:t>學年度通過數理資優類鑑定</a:t>
            </a:r>
            <a:endParaRPr sz="2400">
              <a:solidFill>
                <a:srgbClr val="9323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2313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932313"/>
                </a:solidFill>
                <a:latin typeface="Arial"/>
                <a:ea typeface="Arial"/>
                <a:cs typeface="Arial"/>
                <a:sym typeface="Arial"/>
              </a:rPr>
              <a:t>＊林0虹通過桃園市110學年度國民中學學術性向資賦優異學生鑑定-英語資優鑑定</a:t>
            </a:r>
            <a:endParaRPr sz="2400">
              <a:solidFill>
                <a:srgbClr val="9323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3.藝術才能班鑑定﹕(二年級和六年級）</a:t>
            </a:r>
            <a:endParaRPr sz="24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Arial"/>
              <a:buNone/>
            </a:pPr>
            <a:r>
              <a:rPr lang="zh-TW" sz="2400">
                <a:solidFill>
                  <a:srgbClr val="2A5010"/>
                </a:solidFill>
                <a:latin typeface="PMingLiu"/>
                <a:ea typeface="PMingLiu"/>
                <a:cs typeface="PMingLiu"/>
                <a:sym typeface="PMingLiu"/>
              </a:rPr>
              <a:t>  美術班、舞蹈班、音樂班、國樂班</a:t>
            </a:r>
            <a:endParaRPr sz="24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0" name="Google Shape;1220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116632"/>
            <a:ext cx="2808313" cy="21114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79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226" name="Google Shape;1226;p79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3.特殊教育業務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227" name="Google Shape;1227;p79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228" name="Google Shape;1228;p79"/>
          <p:cNvSpPr/>
          <p:nvPr/>
        </p:nvSpPr>
        <p:spPr>
          <a:xfrm>
            <a:off x="683568" y="1700808"/>
            <a:ext cx="7632700" cy="513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1.擬定學校身心障礙學生個別化教育計畫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2.進行校內身心障礙學生個別諮商與團體輔導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3.資源班之課程與活動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4.辦理特教宣導活動事項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5.辦理校內教師特教知能研習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6.提供家長特教諮詢與親職教育服務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7.特殊教育推行委員會之組織與運作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8.辦理與申請特殊教育學生課後照顧班、專業團隊服務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、特教助理員和教學輔具事項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" name="Google Shape;122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944" y="5085183"/>
            <a:ext cx="2736056" cy="17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4088" y="4797152"/>
            <a:ext cx="2482736" cy="1862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8"/>
          <p:cNvGrpSpPr/>
          <p:nvPr/>
        </p:nvGrpSpPr>
        <p:grpSpPr>
          <a:xfrm rot="7338648">
            <a:off x="5737226" y="2208212"/>
            <a:ext cx="2011362" cy="1090613"/>
            <a:chOff x="69" y="1751"/>
            <a:chExt cx="1267" cy="687"/>
          </a:xfrm>
        </p:grpSpPr>
        <p:pic>
          <p:nvPicPr>
            <p:cNvPr id="241" name="Google Shape;24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" y="1751"/>
              <a:ext cx="1267" cy="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8"/>
            <p:cNvSpPr txBox="1"/>
            <p:nvPr/>
          </p:nvSpPr>
          <p:spPr>
            <a:xfrm rot="1163749">
              <a:off x="200" y="1874"/>
              <a:ext cx="573" cy="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Arial"/>
                <a:buNone/>
              </a:pPr>
              <a:r>
                <a:rPr lang="zh-TW"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創意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Arial"/>
                <a:buNone/>
              </a:pPr>
              <a:r>
                <a:rPr lang="zh-TW"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多元</a:t>
              </a:r>
              <a:endParaRPr/>
            </a:p>
          </p:txBody>
        </p:sp>
      </p:grpSp>
      <p:grpSp>
        <p:nvGrpSpPr>
          <p:cNvPr id="243" name="Google Shape;243;p8"/>
          <p:cNvGrpSpPr/>
          <p:nvPr/>
        </p:nvGrpSpPr>
        <p:grpSpPr>
          <a:xfrm rot="1162365">
            <a:off x="4613275" y="3130550"/>
            <a:ext cx="2133600" cy="1347788"/>
            <a:chOff x="714" y="1897"/>
            <a:chExt cx="1344" cy="849"/>
          </a:xfrm>
        </p:grpSpPr>
        <p:pic>
          <p:nvPicPr>
            <p:cNvPr id="244" name="Google Shape;244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4" y="1897"/>
              <a:ext cx="1344" cy="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8"/>
            <p:cNvSpPr txBox="1"/>
            <p:nvPr/>
          </p:nvSpPr>
          <p:spPr>
            <a:xfrm rot="743968">
              <a:off x="931" y="2141"/>
              <a:ext cx="542" cy="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676A55"/>
                  </a:solidFill>
                  <a:latin typeface="Arial"/>
                  <a:ea typeface="Arial"/>
                  <a:cs typeface="Arial"/>
                  <a:sym typeface="Arial"/>
                </a:rPr>
                <a:t>藝術人文</a:t>
              </a:r>
              <a:endParaRPr/>
            </a:p>
          </p:txBody>
        </p:sp>
      </p:grpSp>
      <p:grpSp>
        <p:nvGrpSpPr>
          <p:cNvPr id="246" name="Google Shape;246;p8"/>
          <p:cNvGrpSpPr/>
          <p:nvPr/>
        </p:nvGrpSpPr>
        <p:grpSpPr>
          <a:xfrm rot="-8554270">
            <a:off x="6702425" y="2735263"/>
            <a:ext cx="2024063" cy="1743075"/>
            <a:chOff x="1440" y="1770"/>
            <a:chExt cx="1275" cy="1098"/>
          </a:xfrm>
        </p:grpSpPr>
        <p:pic>
          <p:nvPicPr>
            <p:cNvPr id="247" name="Google Shape;247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0" y="1770"/>
              <a:ext cx="1275" cy="1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8"/>
            <p:cNvSpPr txBox="1"/>
            <p:nvPr/>
          </p:nvSpPr>
          <p:spPr>
            <a:xfrm rot="-179916">
              <a:off x="1665" y="2228"/>
              <a:ext cx="572" cy="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zh-TW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健康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zh-TW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快樂</a:t>
              </a:r>
              <a:endParaRPr/>
            </a:p>
          </p:txBody>
        </p:sp>
      </p:grpSp>
      <p:grpSp>
        <p:nvGrpSpPr>
          <p:cNvPr id="249" name="Google Shape;249;p8"/>
          <p:cNvGrpSpPr/>
          <p:nvPr/>
        </p:nvGrpSpPr>
        <p:grpSpPr>
          <a:xfrm rot="-2520112">
            <a:off x="5694363" y="3759200"/>
            <a:ext cx="1781175" cy="1839913"/>
            <a:chOff x="2273" y="1571"/>
            <a:chExt cx="1122" cy="1159"/>
          </a:xfrm>
        </p:grpSpPr>
        <p:pic>
          <p:nvPicPr>
            <p:cNvPr id="250" name="Google Shape;250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73" y="1571"/>
              <a:ext cx="1122" cy="11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8"/>
            <p:cNvSpPr txBox="1"/>
            <p:nvPr/>
          </p:nvSpPr>
          <p:spPr>
            <a:xfrm rot="-756339">
              <a:off x="2473" y="2107"/>
              <a:ext cx="572" cy="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676A55"/>
                  </a:solidFill>
                  <a:latin typeface="Arial"/>
                  <a:ea typeface="Arial"/>
                  <a:cs typeface="Arial"/>
                  <a:sym typeface="Arial"/>
                </a:rPr>
                <a:t>精緻</a:t>
              </a:r>
              <a:endParaRPr sz="2400">
                <a:solidFill>
                  <a:srgbClr val="676A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676A55"/>
                  </a:solidFill>
                  <a:latin typeface="Arial"/>
                  <a:ea typeface="Arial"/>
                  <a:cs typeface="Arial"/>
                  <a:sym typeface="Arial"/>
                </a:rPr>
                <a:t>卓越</a:t>
              </a:r>
              <a:endParaRPr/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396875" y="1546225"/>
            <a:ext cx="4103688" cy="3706813"/>
          </a:xfrm>
          <a:prstGeom prst="flowChartDocument">
            <a:avLst/>
          </a:prstGeom>
          <a:solidFill>
            <a:srgbClr val="FFFF00"/>
          </a:solidFill>
          <a:ln w="9525" cap="flat" cmpd="sng">
            <a:solidFill>
              <a:srgbClr val="FFFF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創意多元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教學、活動、環境是創新的、</a:t>
            </a:r>
            <a:endParaRPr sz="20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是多樣的、活潑的、令人感興趣、感動的……等等。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例如 --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創意迎新活動、藝文競賽活動、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多元社團、寒暑假育樂活動、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品格教育、生活教育、榮譽制度、創意畢業典禮。</a:t>
            </a:r>
            <a:endParaRPr/>
          </a:p>
        </p:txBody>
      </p:sp>
      <p:sp>
        <p:nvSpPr>
          <p:cNvPr id="253" name="Google Shape;253;p8"/>
          <p:cNvSpPr/>
          <p:nvPr/>
        </p:nvSpPr>
        <p:spPr>
          <a:xfrm>
            <a:off x="396875" y="2082800"/>
            <a:ext cx="4103688" cy="3324225"/>
          </a:xfrm>
          <a:prstGeom prst="flowChartDocument">
            <a:avLst/>
          </a:prstGeom>
          <a:solidFill>
            <a:srgbClr val="00FF00"/>
          </a:solidFill>
          <a:ln w="9525" cap="flat" cmpd="sng">
            <a:solidFill>
              <a:srgbClr val="CCFF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藝術人文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學校整體規劃、佈置、氣氛、….等都具有藝術與人文氣息、互相尊重、關懷、溫馨、和諧有活力。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例如 --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親子才藝晚會、學習成果展示、藝享世界展覽、慶典藝文活動、客語歌唱戲劇活動、人文環境營造</a:t>
            </a:r>
            <a:endParaRPr/>
          </a:p>
        </p:txBody>
      </p:sp>
      <p:sp>
        <p:nvSpPr>
          <p:cNvPr id="254" name="Google Shape;254;p8"/>
          <p:cNvSpPr/>
          <p:nvPr/>
        </p:nvSpPr>
        <p:spPr>
          <a:xfrm>
            <a:off x="396875" y="2571750"/>
            <a:ext cx="4103688" cy="3325813"/>
          </a:xfrm>
          <a:prstGeom prst="flowChartDocument">
            <a:avLst/>
          </a:prstGeom>
          <a:solidFill>
            <a:srgbClr val="3366FF"/>
          </a:solidFill>
          <a:ln w="9525" cap="flat" cmpd="sng">
            <a:solidFill>
              <a:srgbClr val="00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健康快樂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身、心、靈、人格的健康；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學習、生活、工作..快樂。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-- 例如 –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健康促進學校、營養衛生午餐、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師生體能活動、民主法治教育、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優質安全的校園、安全教育、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多元體育活動</a:t>
            </a:r>
            <a:endParaRPr/>
          </a:p>
        </p:txBody>
      </p:sp>
      <p:sp>
        <p:nvSpPr>
          <p:cNvPr id="255" name="Google Shape;255;p8"/>
          <p:cNvSpPr/>
          <p:nvPr/>
        </p:nvSpPr>
        <p:spPr>
          <a:xfrm>
            <a:off x="396875" y="3071813"/>
            <a:ext cx="4103688" cy="3325812"/>
          </a:xfrm>
          <a:prstGeom prst="flowChartDocument">
            <a:avLst/>
          </a:prstGeom>
          <a:solidFill>
            <a:srgbClr val="FF99CC"/>
          </a:solidFill>
          <a:ln w="9525" cap="flat" cmpd="sng">
            <a:solidFill>
              <a:srgbClr val="FF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精緻卓越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積極主動，發揮潛能，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凡事追求品質、績效與卓越，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具執行力、競爭力的學校。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例如 –-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閱讀教育、語文教育、</a:t>
            </a:r>
            <a:r>
              <a:rPr lang="zh-TW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行政e化、</a:t>
            </a: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資訊融入教育、創新教學社群、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弱勢族群輔導、研習進修</a:t>
            </a:r>
            <a:endParaRPr/>
          </a:p>
        </p:txBody>
      </p:sp>
      <p:grpSp>
        <p:nvGrpSpPr>
          <p:cNvPr id="256" name="Google Shape;256;p8"/>
          <p:cNvGrpSpPr/>
          <p:nvPr/>
        </p:nvGrpSpPr>
        <p:grpSpPr>
          <a:xfrm>
            <a:off x="-396875" y="7938"/>
            <a:ext cx="4495800" cy="1404937"/>
            <a:chOff x="-396552" y="7268"/>
            <a:chExt cx="4495775" cy="1405508"/>
          </a:xfrm>
        </p:grpSpPr>
        <p:sp>
          <p:nvSpPr>
            <p:cNvPr id="257" name="Google Shape;257;p8"/>
            <p:cNvSpPr/>
            <p:nvPr/>
          </p:nvSpPr>
          <p:spPr>
            <a:xfrm>
              <a:off x="426815" y="692696"/>
              <a:ext cx="3672408" cy="720080"/>
            </a:xfrm>
            <a:prstGeom prst="roundRect">
              <a:avLst>
                <a:gd name="adj" fmla="val 49227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願景說明</a:t>
              </a: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-396552" y="7268"/>
              <a:ext cx="4176464" cy="829444"/>
            </a:xfrm>
            <a:prstGeom prst="roundRect">
              <a:avLst>
                <a:gd name="adj" fmla="val 49227"/>
              </a:avLst>
            </a:prstGeom>
            <a:solidFill>
              <a:srgbClr val="FFC000"/>
            </a:solidFill>
            <a:ln w="19050" cap="rnd" cmpd="sng">
              <a:solidFill>
                <a:srgbClr val="3F78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二、實現學校願景</a:t>
              </a:r>
              <a:endParaRPr/>
            </a:p>
          </p:txBody>
        </p:sp>
      </p:grpSp>
      <p:pic>
        <p:nvPicPr>
          <p:cNvPr id="259" name="Google Shape;259;p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7">
            <a:alphaModFix/>
          </a:blip>
          <a:srcRect l="25063" t="21045" r="25376" b="12791"/>
          <a:stretch/>
        </p:blipFill>
        <p:spPr>
          <a:xfrm>
            <a:off x="5038725" y="1508125"/>
            <a:ext cx="4105275" cy="4110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oogle Shape;1235;p80"/>
          <p:cNvGrpSpPr/>
          <p:nvPr/>
        </p:nvGrpSpPr>
        <p:grpSpPr>
          <a:xfrm>
            <a:off x="-323850" y="0"/>
            <a:ext cx="4319588" cy="1412875"/>
            <a:chOff x="-180528" y="0"/>
            <a:chExt cx="4320480" cy="1268760"/>
          </a:xfrm>
        </p:grpSpPr>
        <p:sp>
          <p:nvSpPr>
            <p:cNvPr id="1236" name="Google Shape;1236;p80"/>
            <p:cNvSpPr/>
            <p:nvPr/>
          </p:nvSpPr>
          <p:spPr>
            <a:xfrm>
              <a:off x="539552" y="692696"/>
              <a:ext cx="3168352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3.特殊教育業務</a:t>
              </a:r>
              <a:endParaRPr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237" name="Google Shape;1237;p80"/>
            <p:cNvSpPr/>
            <p:nvPr/>
          </p:nvSpPr>
          <p:spPr>
            <a:xfrm>
              <a:off x="-180528" y="0"/>
              <a:ext cx="4320480" cy="69282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 cap="rnd" cmpd="sng">
              <a:solidFill>
                <a:srgbClr val="8F22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八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</a:t>
              </a:r>
              <a:r>
                <a:rPr lang="zh-TW" sz="32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學校輔導工作</a:t>
              </a:r>
              <a:endParaRPr sz="32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238" name="Google Shape;1238;p80"/>
          <p:cNvSpPr/>
          <p:nvPr/>
        </p:nvSpPr>
        <p:spPr>
          <a:xfrm>
            <a:off x="683568" y="1700808"/>
            <a:ext cx="76327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80"/>
          <p:cNvSpPr txBox="1"/>
          <p:nvPr/>
        </p:nvSpPr>
        <p:spPr>
          <a:xfrm>
            <a:off x="3563778" y="861293"/>
            <a:ext cx="56166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212D32"/>
                </a:solidFill>
                <a:latin typeface="Arial"/>
                <a:ea typeface="Arial"/>
                <a:cs typeface="Arial"/>
                <a:sym typeface="Arial"/>
              </a:rPr>
              <a:t>身心障礙體驗活動-平等融合 力量無限</a:t>
            </a:r>
            <a:endParaRPr sz="2400">
              <a:solidFill>
                <a:srgbClr val="212D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0" name="Google Shape;124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774" y="4370200"/>
            <a:ext cx="2863756" cy="214684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241" name="Google Shape;1241;p80"/>
          <p:cNvPicPr preferRelativeResize="0"/>
          <p:nvPr/>
        </p:nvPicPr>
        <p:blipFill rotWithShape="1">
          <a:blip r:embed="rId4">
            <a:alphaModFix/>
          </a:blip>
          <a:srcRect l="7753" t="-21310" r="-7753" b="28322"/>
          <a:stretch/>
        </p:blipFill>
        <p:spPr>
          <a:xfrm>
            <a:off x="563329" y="680230"/>
            <a:ext cx="2833201" cy="351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1920" y="4370200"/>
            <a:ext cx="2861838" cy="21454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243" name="Google Shape;1243;p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44992" y="1662449"/>
            <a:ext cx="3560972" cy="221416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244" name="Google Shape;1244;p80"/>
          <p:cNvSpPr txBox="1"/>
          <p:nvPr/>
        </p:nvSpPr>
        <p:spPr>
          <a:xfrm>
            <a:off x="1142815" y="3804623"/>
            <a:ext cx="2284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校長入班宣導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5" name="Google Shape;1245;p80"/>
          <p:cNvSpPr txBox="1"/>
          <p:nvPr/>
        </p:nvSpPr>
        <p:spPr>
          <a:xfrm>
            <a:off x="716182" y="6495076"/>
            <a:ext cx="28475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觀看影片-每一個都要到</a:t>
            </a:r>
            <a:endParaRPr/>
          </a:p>
        </p:txBody>
      </p:sp>
      <p:sp>
        <p:nvSpPr>
          <p:cNvPr id="1246" name="Google Shape;1246;p80"/>
          <p:cNvSpPr txBox="1"/>
          <p:nvPr/>
        </p:nvSpPr>
        <p:spPr>
          <a:xfrm>
            <a:off x="4614775" y="3914969"/>
            <a:ext cx="2520539" cy="38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觀看影片-繩子</a:t>
            </a:r>
            <a:endParaRPr sz="1800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7" name="Google Shape;1247;p80"/>
          <p:cNvSpPr txBox="1"/>
          <p:nvPr/>
        </p:nvSpPr>
        <p:spPr>
          <a:xfrm rot="5400000">
            <a:off x="6281820" y="5212073"/>
            <a:ext cx="14401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有獎徵答</a:t>
            </a:r>
            <a:endParaRPr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1"/>
          <p:cNvSpPr/>
          <p:nvPr/>
        </p:nvSpPr>
        <p:spPr>
          <a:xfrm>
            <a:off x="251520" y="2348880"/>
            <a:ext cx="6192688" cy="36004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(一) 上下學時間</a:t>
            </a:r>
            <a:endParaRPr sz="32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(二) 課程模式</a:t>
            </a:r>
            <a:endParaRPr sz="32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（三）一日作息</a:t>
            </a:r>
            <a:endParaRPr sz="32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(四)學費與補助</a:t>
            </a:r>
            <a:endParaRPr sz="32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(五)校園防疫措施</a:t>
            </a:r>
            <a:endParaRPr sz="32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(六)家長配合的防疫措施</a:t>
            </a:r>
            <a:endParaRPr sz="32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253" name="Google Shape;1253;p81"/>
          <p:cNvGrpSpPr/>
          <p:nvPr/>
        </p:nvGrpSpPr>
        <p:grpSpPr>
          <a:xfrm>
            <a:off x="4643438" y="214313"/>
            <a:ext cx="3114948" cy="962790"/>
            <a:chOff x="4643438" y="214290"/>
            <a:chExt cx="3114962" cy="962544"/>
          </a:xfrm>
        </p:grpSpPr>
        <p:sp>
          <p:nvSpPr>
            <p:cNvPr id="1254" name="Google Shape;1254;p81"/>
            <p:cNvSpPr/>
            <p:nvPr/>
          </p:nvSpPr>
          <p:spPr>
            <a:xfrm rot="-197159">
              <a:off x="4939640" y="651600"/>
              <a:ext cx="2808312" cy="44511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A49A70"/>
                      </a:gs>
                      <a:gs pos="25000">
                        <a:srgbClr val="A09568"/>
                      </a:gs>
                      <a:gs pos="50000">
                        <a:srgbClr val="8B804D"/>
                      </a:gs>
                      <a:gs pos="75000">
                        <a:srgbClr val="A09568"/>
                      </a:gs>
                      <a:gs pos="100000">
                        <a:srgbClr val="A49A70"/>
                      </a:gs>
                    </a:gsLst>
                    <a:lin ang="5400000" scaled="0"/>
                  </a:gradFill>
                  <a:latin typeface="Bad Script"/>
                </a:rPr>
                <a:t>Reimei Elementary School</a:t>
              </a:r>
            </a:p>
          </p:txBody>
        </p:sp>
        <p:sp>
          <p:nvSpPr>
            <p:cNvPr id="1255" name="Google Shape;1255;p81"/>
            <p:cNvSpPr/>
            <p:nvPr/>
          </p:nvSpPr>
          <p:spPr>
            <a:xfrm>
              <a:off x="4643438" y="214290"/>
              <a:ext cx="3105164" cy="5232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gradFill>
                    <a:gsLst>
                      <a:gs pos="0">
                        <a:srgbClr val="4DC200"/>
                      </a:gs>
                      <a:gs pos="25000">
                        <a:srgbClr val="4DC200"/>
                      </a:gs>
                      <a:gs pos="100000">
                        <a:srgbClr val="348B00"/>
                      </a:gs>
                    </a:gsLst>
                    <a:lin ang="5400000" scaled="0"/>
                  </a:gradFill>
                  <a:latin typeface="Arial"/>
                </a:rPr>
                <a:t>桃園市瑞梅國民小學</a:t>
              </a:r>
            </a:p>
          </p:txBody>
        </p:sp>
      </p:grpSp>
      <p:sp>
        <p:nvSpPr>
          <p:cNvPr id="1256" name="Google Shape;1256;p81"/>
          <p:cNvSpPr txBox="1"/>
          <p:nvPr/>
        </p:nvSpPr>
        <p:spPr>
          <a:xfrm>
            <a:off x="1115220" y="1274989"/>
            <a:ext cx="35282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瑞梅國小附幼</a:t>
            </a:r>
            <a:endParaRPr sz="40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7" name="Google Shape;1257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186" y="1361842"/>
            <a:ext cx="4458679" cy="3723342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82"/>
          <p:cNvGrpSpPr/>
          <p:nvPr/>
        </p:nvGrpSpPr>
        <p:grpSpPr>
          <a:xfrm>
            <a:off x="-612576" y="48612"/>
            <a:ext cx="4681538" cy="1268412"/>
            <a:chOff x="-269551" y="5399"/>
            <a:chExt cx="4283343" cy="1268760"/>
          </a:xfrm>
        </p:grpSpPr>
        <p:sp>
          <p:nvSpPr>
            <p:cNvPr id="1264" name="Google Shape;1264;p82"/>
            <p:cNvSpPr/>
            <p:nvPr/>
          </p:nvSpPr>
          <p:spPr>
            <a:xfrm>
              <a:off x="544346" y="698095"/>
              <a:ext cx="2945743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(一)作息時間</a:t>
              </a:r>
              <a:endParaRPr/>
            </a:p>
          </p:txBody>
        </p:sp>
        <p:sp>
          <p:nvSpPr>
            <p:cNvPr id="1265" name="Google Shape;1265;p82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九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、幼兒園相關資訊</a:t>
              </a:r>
              <a:endParaRPr/>
            </a:p>
          </p:txBody>
        </p:sp>
      </p:grpSp>
      <p:sp>
        <p:nvSpPr>
          <p:cNvPr id="1266" name="Google Shape;1266;p82"/>
          <p:cNvSpPr txBox="1"/>
          <p:nvPr/>
        </p:nvSpPr>
        <p:spPr>
          <a:xfrm>
            <a:off x="395536" y="1484784"/>
            <a:ext cx="799306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◆"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入園時間：上午8:00</a:t>
            </a:r>
            <a:r>
              <a:rPr lang="zh-TW" sz="2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（最早7:30，由幼兒園導護老師照顧）</a:t>
            </a:r>
            <a:endParaRPr sz="32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67" name="Google Shape;1267;p82"/>
          <p:cNvSpPr txBox="1"/>
          <p:nvPr/>
        </p:nvSpPr>
        <p:spPr>
          <a:xfrm>
            <a:off x="467544" y="4057908"/>
            <a:ext cx="77052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◆"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離園時間：下午4:00 </a:t>
            </a:r>
            <a:r>
              <a:rPr lang="zh-TW" sz="23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(老師會統一帶幼兒至校門口)</a:t>
            </a:r>
            <a:endParaRPr sz="23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68" name="Google Shape;1268;p82"/>
          <p:cNvSpPr txBox="1"/>
          <p:nvPr/>
        </p:nvSpPr>
        <p:spPr>
          <a:xfrm>
            <a:off x="508105" y="5947261"/>
            <a:ext cx="597693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◆"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課後留園：下午4:00～5:30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69" name="Google Shape;1269;p82"/>
          <p:cNvSpPr/>
          <p:nvPr/>
        </p:nvSpPr>
        <p:spPr>
          <a:xfrm>
            <a:off x="925895" y="4608754"/>
            <a:ext cx="7551621" cy="1102401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☺ 請家長攜帶</a:t>
            </a: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接送證</a:t>
            </a:r>
            <a:r>
              <a:rPr lang="zh-TW"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到校接送寶貝</a:t>
            </a:r>
            <a:r>
              <a:rPr lang="zh-TW" sz="2000" b="1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(勿由哥哥姐姐單獨接送)</a:t>
            </a:r>
            <a:endParaRPr sz="2000" b="1" u="sng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☺ </a:t>
            </a:r>
            <a:r>
              <a:rPr lang="zh-TW" sz="2000" b="1">
                <a:solidFill>
                  <a:srgbClr val="CC0000"/>
                </a:solidFill>
                <a:latin typeface="DFKai-SB"/>
                <a:ea typeface="DFKai-SB"/>
                <a:cs typeface="DFKai-SB"/>
                <a:sym typeface="DFKai-SB"/>
              </a:rPr>
              <a:t>上下學時間，校門口有</a:t>
            </a:r>
            <a:r>
              <a:rPr lang="zh-TW" sz="2000" b="1" u="sng">
                <a:solidFill>
                  <a:srgbClr val="CC0000"/>
                </a:solidFill>
                <a:latin typeface="DFKai-SB"/>
                <a:ea typeface="DFKai-SB"/>
                <a:cs typeface="DFKai-SB"/>
                <a:sym typeface="DFKai-SB"/>
              </a:rPr>
              <a:t>交通管制</a:t>
            </a:r>
            <a:r>
              <a:rPr lang="zh-TW" sz="2000" b="1">
                <a:solidFill>
                  <a:srgbClr val="CC0000"/>
                </a:solidFill>
                <a:latin typeface="DFKai-SB"/>
                <a:ea typeface="DFKai-SB"/>
                <a:cs typeface="DFKai-SB"/>
                <a:sym typeface="DFKai-SB"/>
              </a:rPr>
              <a:t>敬請您配合！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70" name="Google Shape;1270;p82"/>
          <p:cNvSpPr txBox="1"/>
          <p:nvPr/>
        </p:nvSpPr>
        <p:spPr>
          <a:xfrm>
            <a:off x="827583" y="2039650"/>
            <a:ext cx="7780707" cy="1677382"/>
          </a:xfrm>
          <a:prstGeom prst="rect">
            <a:avLst/>
          </a:prstGeom>
          <a:gradFill>
            <a:gsLst>
              <a:gs pos="0">
                <a:srgbClr val="F5CBC1"/>
              </a:gs>
              <a:gs pos="88000">
                <a:srgbClr val="EA805C"/>
              </a:gs>
              <a:gs pos="100000">
                <a:srgbClr val="EA805C"/>
              </a:gs>
            </a:gsLst>
            <a:lin ang="5400000" scaled="0"/>
          </a:gra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☺ </a:t>
            </a:r>
            <a:r>
              <a:rPr lang="zh-TW" sz="23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9/1開學第一天：</a:t>
            </a:r>
            <a:endParaRPr sz="23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新生：1位家長陪同到教室外，交給老師後，即離開校園</a:t>
            </a:r>
            <a:endParaRPr sz="23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舊生：自行進入校園至幼兒園教室 </a:t>
            </a:r>
            <a:endParaRPr sz="23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☺ 如寶貝物品太多，可先暫放警衛室，老師可協助拿</a:t>
            </a:r>
            <a:endParaRPr sz="23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83"/>
          <p:cNvGrpSpPr/>
          <p:nvPr/>
        </p:nvGrpSpPr>
        <p:grpSpPr>
          <a:xfrm>
            <a:off x="-252536" y="63063"/>
            <a:ext cx="4681538" cy="1268412"/>
            <a:chOff x="-269551" y="5399"/>
            <a:chExt cx="4283343" cy="1268760"/>
          </a:xfrm>
        </p:grpSpPr>
        <p:sp>
          <p:nvSpPr>
            <p:cNvPr id="1276" name="Google Shape;1276;p83"/>
            <p:cNvSpPr/>
            <p:nvPr/>
          </p:nvSpPr>
          <p:spPr>
            <a:xfrm>
              <a:off x="544346" y="698095"/>
              <a:ext cx="2945743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(二)課程模式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277" name="Google Shape;1277;p83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九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、幼兒園相關資訊</a:t>
              </a:r>
              <a:endParaRPr/>
            </a:p>
          </p:txBody>
        </p:sp>
      </p:grpSp>
      <p:grpSp>
        <p:nvGrpSpPr>
          <p:cNvPr id="1278" name="Google Shape;1278;p83"/>
          <p:cNvGrpSpPr/>
          <p:nvPr/>
        </p:nvGrpSpPr>
        <p:grpSpPr>
          <a:xfrm>
            <a:off x="4618176" y="697268"/>
            <a:ext cx="4465637" cy="5755919"/>
            <a:chOff x="4010904" y="1628800"/>
            <a:chExt cx="4969803" cy="4248472"/>
          </a:xfrm>
        </p:grpSpPr>
        <p:pic>
          <p:nvPicPr>
            <p:cNvPr id="1279" name="Google Shape;1279;p83" descr="1.bmp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12156" y="1628800"/>
              <a:ext cx="4968551" cy="42484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0" name="Google Shape;1280;p83"/>
            <p:cNvSpPr/>
            <p:nvPr/>
          </p:nvSpPr>
          <p:spPr>
            <a:xfrm>
              <a:off x="4010904" y="3173234"/>
              <a:ext cx="4968037" cy="650468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281" name="Google Shape;1281;p83"/>
          <p:cNvSpPr/>
          <p:nvPr/>
        </p:nvSpPr>
        <p:spPr>
          <a:xfrm>
            <a:off x="179834" y="1341438"/>
            <a:ext cx="4464174" cy="5111750"/>
          </a:xfrm>
          <a:prstGeom prst="rect">
            <a:avLst/>
          </a:prstGeom>
          <a:solidFill>
            <a:srgbClr val="F2DCDB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◆"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採用</a:t>
            </a:r>
            <a:r>
              <a:rPr lang="zh-TW" sz="28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學習區</a:t>
            </a: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活動的方式。</a:t>
            </a:r>
            <a:endParaRPr sz="24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◆"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配合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幼兒園教保活動課程大綱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身體動作與健康、認知、語文、</a:t>
            </a:r>
            <a:endParaRPr sz="2400" b="1" u="sng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社會、情緒及美感</a:t>
            </a: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六大學習領域。</a:t>
            </a:r>
            <a:endParaRPr sz="24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◆"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統整幼兒</a:t>
            </a:r>
            <a:r>
              <a:rPr lang="zh-TW" sz="2400" b="1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生活經驗</a:t>
            </a: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，兼顧幼兒的</a:t>
            </a:r>
            <a:r>
              <a:rPr lang="zh-TW" sz="2400" b="1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能力</a:t>
            </a: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和</a:t>
            </a:r>
            <a:r>
              <a:rPr lang="zh-TW" sz="2400" b="1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興趣發展</a:t>
            </a: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p84"/>
          <p:cNvPicPr preferRelativeResize="0"/>
          <p:nvPr/>
        </p:nvPicPr>
        <p:blipFill rotWithShape="1">
          <a:blip r:embed="rId3">
            <a:alphaModFix/>
          </a:blip>
          <a:srcRect t="11571" b="7440"/>
          <a:stretch/>
        </p:blipFill>
        <p:spPr>
          <a:xfrm>
            <a:off x="323528" y="4725144"/>
            <a:ext cx="4324812" cy="228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84"/>
          <p:cNvPicPr preferRelativeResize="0"/>
          <p:nvPr/>
        </p:nvPicPr>
        <p:blipFill rotWithShape="1">
          <a:blip r:embed="rId4">
            <a:alphaModFix/>
          </a:blip>
          <a:srcRect l="25775" r="22602"/>
          <a:stretch/>
        </p:blipFill>
        <p:spPr>
          <a:xfrm>
            <a:off x="6217781" y="71380"/>
            <a:ext cx="2520280" cy="274613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84"/>
          <p:cNvSpPr/>
          <p:nvPr/>
        </p:nvSpPr>
        <p:spPr>
          <a:xfrm>
            <a:off x="359026" y="1934129"/>
            <a:ext cx="8893494" cy="37991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BE8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84"/>
          <p:cNvSpPr/>
          <p:nvPr/>
        </p:nvSpPr>
        <p:spPr>
          <a:xfrm>
            <a:off x="626567" y="2996952"/>
            <a:ext cx="1281641" cy="1519650"/>
          </a:xfrm>
          <a:custGeom>
            <a:avLst/>
            <a:gdLst/>
            <a:ahLst/>
            <a:cxnLst/>
            <a:rect l="l" t="t" r="r" b="b"/>
            <a:pathLst>
              <a:path w="1281641" h="1519650" extrusionOk="0">
                <a:moveTo>
                  <a:pt x="0" y="213611"/>
                </a:moveTo>
                <a:cubicBezTo>
                  <a:pt x="0" y="95637"/>
                  <a:pt x="95637" y="0"/>
                  <a:pt x="213611" y="0"/>
                </a:cubicBezTo>
                <a:lnTo>
                  <a:pt x="1068030" y="0"/>
                </a:lnTo>
                <a:cubicBezTo>
                  <a:pt x="1186004" y="0"/>
                  <a:pt x="1281641" y="95637"/>
                  <a:pt x="1281641" y="213611"/>
                </a:cubicBezTo>
                <a:lnTo>
                  <a:pt x="1281641" y="1306039"/>
                </a:lnTo>
                <a:cubicBezTo>
                  <a:pt x="1281641" y="1424013"/>
                  <a:pt x="1186004" y="1519650"/>
                  <a:pt x="1068030" y="1519650"/>
                </a:cubicBezTo>
                <a:lnTo>
                  <a:pt x="213611" y="1519650"/>
                </a:lnTo>
                <a:cubicBezTo>
                  <a:pt x="95637" y="1519650"/>
                  <a:pt x="0" y="1424013"/>
                  <a:pt x="0" y="1306039"/>
                </a:cubicBezTo>
                <a:lnTo>
                  <a:pt x="0" y="213611"/>
                </a:lnTo>
                <a:close/>
              </a:path>
            </a:pathLst>
          </a:custGeom>
          <a:solidFill>
            <a:schemeClr val="lt1"/>
          </a:solidFill>
          <a:ln w="19050" cap="rnd" cmpd="sng">
            <a:solidFill>
              <a:srgbClr val="81A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4950" tIns="134950" rIns="134950" bIns="134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到園整理每日簽到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None/>
            </a:pPr>
            <a:r>
              <a:rPr lang="zh-TW" sz="19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選區計畫</a:t>
            </a:r>
            <a:endParaRPr sz="19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91" name="Google Shape;1291;p84"/>
          <p:cNvSpPr/>
          <p:nvPr/>
        </p:nvSpPr>
        <p:spPr>
          <a:xfrm>
            <a:off x="1978645" y="2996952"/>
            <a:ext cx="1164509" cy="1519650"/>
          </a:xfrm>
          <a:custGeom>
            <a:avLst/>
            <a:gdLst/>
            <a:ahLst/>
            <a:cxnLst/>
            <a:rect l="l" t="t" r="r" b="b"/>
            <a:pathLst>
              <a:path w="1164509" h="1519650" extrusionOk="0">
                <a:moveTo>
                  <a:pt x="0" y="194089"/>
                </a:moveTo>
                <a:cubicBezTo>
                  <a:pt x="0" y="86897"/>
                  <a:pt x="86897" y="0"/>
                  <a:pt x="194089" y="0"/>
                </a:cubicBezTo>
                <a:lnTo>
                  <a:pt x="970420" y="0"/>
                </a:lnTo>
                <a:cubicBezTo>
                  <a:pt x="1077612" y="0"/>
                  <a:pt x="1164509" y="86897"/>
                  <a:pt x="1164509" y="194089"/>
                </a:cubicBezTo>
                <a:lnTo>
                  <a:pt x="1164509" y="1325561"/>
                </a:lnTo>
                <a:cubicBezTo>
                  <a:pt x="1164509" y="1432753"/>
                  <a:pt x="1077612" y="1519650"/>
                  <a:pt x="970420" y="1519650"/>
                </a:cubicBezTo>
                <a:lnTo>
                  <a:pt x="194089" y="1519650"/>
                </a:lnTo>
                <a:cubicBezTo>
                  <a:pt x="86897" y="1519650"/>
                  <a:pt x="0" y="1432753"/>
                  <a:pt x="0" y="1325561"/>
                </a:cubicBezTo>
                <a:lnTo>
                  <a:pt x="0" y="194089"/>
                </a:lnTo>
                <a:close/>
              </a:path>
            </a:pathLst>
          </a:custGeom>
          <a:solidFill>
            <a:srgbClr val="F5C0A1"/>
          </a:solidFill>
          <a:ln w="19050" cap="rnd" cmpd="sng">
            <a:solidFill>
              <a:srgbClr val="81A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9225" tIns="129225" rIns="129225" bIns="1292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30分鐘出汗性</a:t>
            </a:r>
            <a:r>
              <a:rPr lang="zh-TW" sz="19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大肌肉活動</a:t>
            </a:r>
            <a:endParaRPr sz="19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92" name="Google Shape;1292;p84"/>
          <p:cNvSpPr/>
          <p:nvPr/>
        </p:nvSpPr>
        <p:spPr>
          <a:xfrm>
            <a:off x="3237799" y="2996952"/>
            <a:ext cx="572234" cy="1519650"/>
          </a:xfrm>
          <a:custGeom>
            <a:avLst/>
            <a:gdLst/>
            <a:ahLst/>
            <a:cxnLst/>
            <a:rect l="l" t="t" r="r" b="b"/>
            <a:pathLst>
              <a:path w="572234" h="1519650" extrusionOk="0">
                <a:moveTo>
                  <a:pt x="0" y="95374"/>
                </a:moveTo>
                <a:cubicBezTo>
                  <a:pt x="0" y="42700"/>
                  <a:pt x="42700" y="0"/>
                  <a:pt x="95374" y="0"/>
                </a:cubicBezTo>
                <a:lnTo>
                  <a:pt x="476860" y="0"/>
                </a:lnTo>
                <a:cubicBezTo>
                  <a:pt x="529534" y="0"/>
                  <a:pt x="572234" y="42700"/>
                  <a:pt x="572234" y="95374"/>
                </a:cubicBezTo>
                <a:lnTo>
                  <a:pt x="572234" y="1424276"/>
                </a:lnTo>
                <a:cubicBezTo>
                  <a:pt x="572234" y="1476950"/>
                  <a:pt x="529534" y="1519650"/>
                  <a:pt x="476860" y="1519650"/>
                </a:cubicBezTo>
                <a:lnTo>
                  <a:pt x="95374" y="1519650"/>
                </a:lnTo>
                <a:cubicBezTo>
                  <a:pt x="42700" y="1519650"/>
                  <a:pt x="0" y="1476950"/>
                  <a:pt x="0" y="1424276"/>
                </a:cubicBezTo>
                <a:lnTo>
                  <a:pt x="0" y="95374"/>
                </a:lnTo>
                <a:close/>
              </a:path>
            </a:pathLst>
          </a:custGeom>
          <a:solidFill>
            <a:srgbClr val="D9F4C9"/>
          </a:solidFill>
          <a:ln w="19050" cap="rnd" cmpd="sng">
            <a:solidFill>
              <a:srgbClr val="81A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300" tIns="100300" rIns="100300" bIns="100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上午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點心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93" name="Google Shape;1293;p84"/>
          <p:cNvSpPr/>
          <p:nvPr/>
        </p:nvSpPr>
        <p:spPr>
          <a:xfrm>
            <a:off x="3880469" y="2996952"/>
            <a:ext cx="1267165" cy="1519650"/>
          </a:xfrm>
          <a:custGeom>
            <a:avLst/>
            <a:gdLst/>
            <a:ahLst/>
            <a:cxnLst/>
            <a:rect l="l" t="t" r="r" b="b"/>
            <a:pathLst>
              <a:path w="1267165" h="1519650" extrusionOk="0">
                <a:moveTo>
                  <a:pt x="0" y="211198"/>
                </a:moveTo>
                <a:cubicBezTo>
                  <a:pt x="0" y="94557"/>
                  <a:pt x="94557" y="0"/>
                  <a:pt x="211198" y="0"/>
                </a:cubicBezTo>
                <a:lnTo>
                  <a:pt x="1055967" y="0"/>
                </a:lnTo>
                <a:cubicBezTo>
                  <a:pt x="1172608" y="0"/>
                  <a:pt x="1267165" y="94557"/>
                  <a:pt x="1267165" y="211198"/>
                </a:cubicBezTo>
                <a:lnTo>
                  <a:pt x="1267165" y="1308452"/>
                </a:lnTo>
                <a:cubicBezTo>
                  <a:pt x="1267165" y="1425093"/>
                  <a:pt x="1172608" y="1519650"/>
                  <a:pt x="1055967" y="1519650"/>
                </a:cubicBezTo>
                <a:lnTo>
                  <a:pt x="211198" y="1519650"/>
                </a:lnTo>
                <a:cubicBezTo>
                  <a:pt x="94557" y="1519650"/>
                  <a:pt x="0" y="1425093"/>
                  <a:pt x="0" y="1308452"/>
                </a:cubicBezTo>
                <a:lnTo>
                  <a:pt x="0" y="211198"/>
                </a:lnTo>
                <a:close/>
              </a:path>
            </a:pathLst>
          </a:custGeom>
          <a:solidFill>
            <a:srgbClr val="F45342"/>
          </a:solidFill>
          <a:ln w="19050" cap="rnd" cmpd="sng">
            <a:solidFill>
              <a:srgbClr val="81A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050" tIns="138050" rIns="138050" bIns="1380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學習區探索與回顧分享</a:t>
            </a:r>
            <a:endParaRPr sz="20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94" name="Google Shape;1294;p84"/>
          <p:cNvSpPr/>
          <p:nvPr/>
        </p:nvSpPr>
        <p:spPr>
          <a:xfrm>
            <a:off x="5217084" y="2996952"/>
            <a:ext cx="1332389" cy="1519650"/>
          </a:xfrm>
          <a:custGeom>
            <a:avLst/>
            <a:gdLst/>
            <a:ahLst/>
            <a:cxnLst/>
            <a:rect l="l" t="t" r="r" b="b"/>
            <a:pathLst>
              <a:path w="1332389" h="1519650" extrusionOk="0">
                <a:moveTo>
                  <a:pt x="0" y="222069"/>
                </a:moveTo>
                <a:cubicBezTo>
                  <a:pt x="0" y="99424"/>
                  <a:pt x="99424" y="0"/>
                  <a:pt x="222069" y="0"/>
                </a:cubicBezTo>
                <a:lnTo>
                  <a:pt x="1110320" y="0"/>
                </a:lnTo>
                <a:cubicBezTo>
                  <a:pt x="1232965" y="0"/>
                  <a:pt x="1332389" y="99424"/>
                  <a:pt x="1332389" y="222069"/>
                </a:cubicBezTo>
                <a:lnTo>
                  <a:pt x="1332389" y="1297581"/>
                </a:lnTo>
                <a:cubicBezTo>
                  <a:pt x="1332389" y="1420226"/>
                  <a:pt x="1232965" y="1519650"/>
                  <a:pt x="1110320" y="1519650"/>
                </a:cubicBezTo>
                <a:lnTo>
                  <a:pt x="222069" y="1519650"/>
                </a:lnTo>
                <a:cubicBezTo>
                  <a:pt x="99424" y="1519650"/>
                  <a:pt x="0" y="1420226"/>
                  <a:pt x="0" y="1297581"/>
                </a:cubicBezTo>
                <a:lnTo>
                  <a:pt x="0" y="222069"/>
                </a:lnTo>
                <a:close/>
              </a:path>
            </a:pathLst>
          </a:custGeom>
          <a:solidFill>
            <a:schemeClr val="lt1"/>
          </a:solidFill>
          <a:ln w="19050" cap="rnd" cmpd="sng">
            <a:solidFill>
              <a:srgbClr val="81A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425" tIns="137425" rIns="137425" bIns="137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午餐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飯後散步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午睡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95" name="Google Shape;1295;p84"/>
          <p:cNvSpPr/>
          <p:nvPr/>
        </p:nvSpPr>
        <p:spPr>
          <a:xfrm>
            <a:off x="6603003" y="2996952"/>
            <a:ext cx="551324" cy="1519650"/>
          </a:xfrm>
          <a:custGeom>
            <a:avLst/>
            <a:gdLst/>
            <a:ahLst/>
            <a:cxnLst/>
            <a:rect l="l" t="t" r="r" b="b"/>
            <a:pathLst>
              <a:path w="551324" h="1519650" extrusionOk="0">
                <a:moveTo>
                  <a:pt x="0" y="91889"/>
                </a:moveTo>
                <a:cubicBezTo>
                  <a:pt x="0" y="41140"/>
                  <a:pt x="41140" y="0"/>
                  <a:pt x="91889" y="0"/>
                </a:cubicBezTo>
                <a:lnTo>
                  <a:pt x="459435" y="0"/>
                </a:lnTo>
                <a:cubicBezTo>
                  <a:pt x="510184" y="0"/>
                  <a:pt x="551324" y="41140"/>
                  <a:pt x="551324" y="91889"/>
                </a:cubicBezTo>
                <a:lnTo>
                  <a:pt x="551324" y="1427761"/>
                </a:lnTo>
                <a:cubicBezTo>
                  <a:pt x="551324" y="1478510"/>
                  <a:pt x="510184" y="1519650"/>
                  <a:pt x="459435" y="1519650"/>
                </a:cubicBezTo>
                <a:lnTo>
                  <a:pt x="91889" y="1519650"/>
                </a:lnTo>
                <a:cubicBezTo>
                  <a:pt x="41140" y="1519650"/>
                  <a:pt x="0" y="1478510"/>
                  <a:pt x="0" y="1427761"/>
                </a:cubicBezTo>
                <a:lnTo>
                  <a:pt x="0" y="91889"/>
                </a:lnTo>
                <a:close/>
              </a:path>
            </a:pathLst>
          </a:custGeom>
          <a:solidFill>
            <a:srgbClr val="D9F4C9"/>
          </a:solidFill>
          <a:ln w="19050" cap="rnd" cmpd="sng">
            <a:solidFill>
              <a:srgbClr val="81A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00" tIns="99300" rIns="99300" bIns="99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下午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點心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96" name="Google Shape;1296;p84"/>
          <p:cNvSpPr/>
          <p:nvPr/>
        </p:nvSpPr>
        <p:spPr>
          <a:xfrm>
            <a:off x="7225805" y="2989470"/>
            <a:ext cx="1476736" cy="1519650"/>
          </a:xfrm>
          <a:custGeom>
            <a:avLst/>
            <a:gdLst/>
            <a:ahLst/>
            <a:cxnLst/>
            <a:rect l="l" t="t" r="r" b="b"/>
            <a:pathLst>
              <a:path w="1476736" h="1519650" extrusionOk="0">
                <a:moveTo>
                  <a:pt x="0" y="246128"/>
                </a:moveTo>
                <a:cubicBezTo>
                  <a:pt x="0" y="110195"/>
                  <a:pt x="110195" y="0"/>
                  <a:pt x="246128" y="0"/>
                </a:cubicBezTo>
                <a:lnTo>
                  <a:pt x="1230608" y="0"/>
                </a:lnTo>
                <a:cubicBezTo>
                  <a:pt x="1366541" y="0"/>
                  <a:pt x="1476736" y="110195"/>
                  <a:pt x="1476736" y="246128"/>
                </a:cubicBezTo>
                <a:lnTo>
                  <a:pt x="1476736" y="1273522"/>
                </a:lnTo>
                <a:cubicBezTo>
                  <a:pt x="1476736" y="1409455"/>
                  <a:pt x="1366541" y="1519650"/>
                  <a:pt x="1230608" y="1519650"/>
                </a:cubicBezTo>
                <a:lnTo>
                  <a:pt x="246128" y="1519650"/>
                </a:lnTo>
                <a:cubicBezTo>
                  <a:pt x="110195" y="1519650"/>
                  <a:pt x="0" y="1409455"/>
                  <a:pt x="0" y="1273522"/>
                </a:cubicBezTo>
                <a:lnTo>
                  <a:pt x="0" y="246128"/>
                </a:lnTo>
                <a:close/>
              </a:path>
            </a:pathLst>
          </a:custGeom>
          <a:solidFill>
            <a:schemeClr val="lt1"/>
          </a:solidFill>
          <a:ln w="19050" cap="rnd" cmpd="sng">
            <a:solidFill>
              <a:srgbClr val="81A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4475" tIns="144475" rIns="144475" bIns="144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多元學習/學習區記錄分享</a:t>
            </a:r>
            <a:endParaRPr sz="19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297" name="Google Shape;1297;p84"/>
          <p:cNvGrpSpPr/>
          <p:nvPr/>
        </p:nvGrpSpPr>
        <p:grpSpPr>
          <a:xfrm>
            <a:off x="-362124" y="53473"/>
            <a:ext cx="4681538" cy="1268412"/>
            <a:chOff x="-269551" y="5399"/>
            <a:chExt cx="4283343" cy="1268760"/>
          </a:xfrm>
        </p:grpSpPr>
        <p:sp>
          <p:nvSpPr>
            <p:cNvPr id="1298" name="Google Shape;1298;p84"/>
            <p:cNvSpPr/>
            <p:nvPr/>
          </p:nvSpPr>
          <p:spPr>
            <a:xfrm>
              <a:off x="544346" y="698095"/>
              <a:ext cx="2945743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(三)一日作息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299" name="Google Shape;1299;p84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九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、幼兒園相關資訊</a:t>
              </a:r>
              <a:endParaRPr/>
            </a:p>
          </p:txBody>
        </p:sp>
      </p:grpSp>
      <p:pic>
        <p:nvPicPr>
          <p:cNvPr id="1300" name="Google Shape;1300;p84"/>
          <p:cNvPicPr preferRelativeResize="0"/>
          <p:nvPr/>
        </p:nvPicPr>
        <p:blipFill rotWithShape="1">
          <a:blip r:embed="rId5">
            <a:alphaModFix/>
          </a:blip>
          <a:srcRect l="-1867" t="14230" r="1866" b="10678"/>
          <a:stretch/>
        </p:blipFill>
        <p:spPr>
          <a:xfrm>
            <a:off x="4103264" y="53473"/>
            <a:ext cx="2088740" cy="280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84"/>
          <p:cNvPicPr preferRelativeResize="0"/>
          <p:nvPr/>
        </p:nvPicPr>
        <p:blipFill rotWithShape="1">
          <a:blip r:embed="rId6">
            <a:alphaModFix/>
          </a:blip>
          <a:srcRect b="8672"/>
          <a:stretch/>
        </p:blipFill>
        <p:spPr>
          <a:xfrm>
            <a:off x="4658468" y="4754895"/>
            <a:ext cx="3650115" cy="2251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85"/>
          <p:cNvSpPr txBox="1">
            <a:spLocks noGrp="1"/>
          </p:cNvSpPr>
          <p:nvPr>
            <p:ph type="body" idx="1"/>
          </p:nvPr>
        </p:nvSpPr>
        <p:spPr>
          <a:xfrm>
            <a:off x="6596035" y="2348880"/>
            <a:ext cx="2376264" cy="404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zh-TW" sz="2500">
                <a:latin typeface="DFKai-SB"/>
                <a:ea typeface="DFKai-SB"/>
                <a:cs typeface="DFKai-SB"/>
                <a:sym typeface="DFKai-SB"/>
              </a:rPr>
              <a:t>今年育兒福利政策改變，學費的補助及計算方式不同。待主管機關行文學費計算方法後公告。</a:t>
            </a:r>
            <a:endParaRPr sz="2500"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307" name="Google Shape;1307;p85"/>
          <p:cNvGrpSpPr/>
          <p:nvPr/>
        </p:nvGrpSpPr>
        <p:grpSpPr>
          <a:xfrm>
            <a:off x="-362124" y="53473"/>
            <a:ext cx="4681538" cy="1268412"/>
            <a:chOff x="-269551" y="5399"/>
            <a:chExt cx="4283343" cy="1268760"/>
          </a:xfrm>
        </p:grpSpPr>
        <p:sp>
          <p:nvSpPr>
            <p:cNvPr id="1308" name="Google Shape;1308;p85"/>
            <p:cNvSpPr/>
            <p:nvPr/>
          </p:nvSpPr>
          <p:spPr>
            <a:xfrm>
              <a:off x="544347" y="698095"/>
              <a:ext cx="2909949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(四)</a:t>
              </a:r>
              <a:r>
                <a:rPr lang="zh-TW" sz="24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學費與補助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309" name="Google Shape;1309;p85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九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、幼兒園相關資訊</a:t>
              </a:r>
              <a:endParaRPr/>
            </a:p>
          </p:txBody>
        </p:sp>
      </p:grpSp>
      <p:sp>
        <p:nvSpPr>
          <p:cNvPr id="1310" name="Google Shape;1310;p85"/>
          <p:cNvSpPr/>
          <p:nvPr/>
        </p:nvSpPr>
        <p:spPr>
          <a:xfrm>
            <a:off x="4625727" y="500162"/>
            <a:ext cx="3924994" cy="8108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預計開學當日發註冊單</a:t>
            </a:r>
            <a:endParaRPr sz="28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11" name="Google Shape;1311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38" y="1556792"/>
            <a:ext cx="6815686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86"/>
          <p:cNvSpPr txBox="1">
            <a:spLocks noGrp="1"/>
          </p:cNvSpPr>
          <p:nvPr>
            <p:ph type="body" idx="1"/>
          </p:nvPr>
        </p:nvSpPr>
        <p:spPr>
          <a:xfrm>
            <a:off x="545018" y="1772816"/>
            <a:ext cx="8131438" cy="4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幼兒園教師及廚工已接受新冠疫苗接種。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依照桃園市教育局的防疫指引，購置用餐防疫隔板、打菜人員面罩。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每日幼兒入園前、用餐前後及離園後教室環境清潔消毒。</a:t>
            </a:r>
            <a:endParaRPr sz="2700">
              <a:solidFill>
                <a:schemeClr val="accent4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加強清潔消毒盥洗室及師生常接觸之物品表面(如桌椅、門把、手把、教(玩)具、櫥櫃)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幼兒在校一天兩次的體溫測量與紀錄。</a:t>
            </a:r>
            <a:endParaRPr sz="27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正確清潔雙手的衛教宣導。</a:t>
            </a:r>
            <a:r>
              <a:rPr lang="zh-TW" sz="2700">
                <a:solidFill>
                  <a:schemeClr val="accent4"/>
                </a:solidFill>
                <a:latin typeface="DFKai-SB"/>
                <a:ea typeface="DFKai-SB"/>
                <a:cs typeface="DFKai-SB"/>
                <a:sym typeface="DFKai-SB"/>
              </a:rPr>
              <a:t>	</a:t>
            </a:r>
            <a:endParaRPr/>
          </a:p>
          <a:p>
            <a:pPr marL="342900" lvl="0" indent="-205740" algn="l" rtl="0">
              <a:spcBef>
                <a:spcPts val="1000"/>
              </a:spcBef>
              <a:spcAft>
                <a:spcPts val="0"/>
              </a:spcAft>
              <a:buSzPts val="2160"/>
              <a:buNone/>
            </a:pPr>
            <a:endParaRPr sz="27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205740" algn="l" rtl="0">
              <a:spcBef>
                <a:spcPts val="1000"/>
              </a:spcBef>
              <a:spcAft>
                <a:spcPts val="0"/>
              </a:spcAft>
              <a:buSzPts val="2160"/>
              <a:buNone/>
            </a:pP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205740" algn="l" rtl="0">
              <a:spcBef>
                <a:spcPts val="1000"/>
              </a:spcBef>
              <a:spcAft>
                <a:spcPts val="0"/>
              </a:spcAft>
              <a:buSzPts val="2160"/>
              <a:buNone/>
            </a:pPr>
            <a:endParaRPr sz="2700"/>
          </a:p>
        </p:txBody>
      </p:sp>
      <p:grpSp>
        <p:nvGrpSpPr>
          <p:cNvPr id="1318" name="Google Shape;1318;p86"/>
          <p:cNvGrpSpPr/>
          <p:nvPr/>
        </p:nvGrpSpPr>
        <p:grpSpPr>
          <a:xfrm>
            <a:off x="-362124" y="53473"/>
            <a:ext cx="4681538" cy="1268412"/>
            <a:chOff x="-269551" y="5399"/>
            <a:chExt cx="4283343" cy="1268760"/>
          </a:xfrm>
        </p:grpSpPr>
        <p:sp>
          <p:nvSpPr>
            <p:cNvPr id="1319" name="Google Shape;1319;p86"/>
            <p:cNvSpPr/>
            <p:nvPr/>
          </p:nvSpPr>
          <p:spPr>
            <a:xfrm>
              <a:off x="544346" y="698095"/>
              <a:ext cx="2945743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(五)</a:t>
              </a:r>
              <a:r>
                <a:rPr lang="zh-TW" sz="24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校園防疫措施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320" name="Google Shape;1320;p86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九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、幼兒園相關資訊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87"/>
          <p:cNvSpPr txBox="1">
            <a:spLocks noGrp="1"/>
          </p:cNvSpPr>
          <p:nvPr>
            <p:ph type="body" idx="1"/>
          </p:nvPr>
        </p:nvSpPr>
        <p:spPr>
          <a:xfrm>
            <a:off x="527436" y="1700808"/>
            <a:ext cx="8005004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幼兒入園時，需戴口罩、噴酒精、量體溫。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幼兒若體溫超過37.5 </a:t>
            </a:r>
            <a:r>
              <a:rPr lang="zh-TW" sz="1950">
                <a:latin typeface="DFKai-SB"/>
                <a:ea typeface="DFKai-SB"/>
                <a:cs typeface="DFKai-SB"/>
                <a:sym typeface="DFKai-SB"/>
              </a:rPr>
              <a:t>℃</a:t>
            </a: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 、耳溫高於38 </a:t>
            </a:r>
            <a:r>
              <a:rPr lang="zh-TW" sz="1950">
                <a:latin typeface="DFKai-SB"/>
                <a:ea typeface="DFKai-SB"/>
                <a:cs typeface="DFKai-SB"/>
                <a:sym typeface="DFKai-SB"/>
              </a:rPr>
              <a:t>℃</a:t>
            </a: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或有呼吸道症狀時，需返家就醫休息。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幼兒有居家隔離、居家檢疫、自主健康管理者，發燒或急性呼吸道感染之幼兒不得入園。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每日</a:t>
            </a: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帶回</a:t>
            </a: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牙刷</a:t>
            </a:r>
            <a:r>
              <a:rPr lang="zh-TW" sz="2700">
                <a:solidFill>
                  <a:srgbClr val="7030A0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牙杯及水壺</a:t>
            </a: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，並請</a:t>
            </a: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每日清洗消毒</a:t>
            </a: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每週</a:t>
            </a: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帶回</a:t>
            </a:r>
            <a:r>
              <a:rPr lang="zh-TW" sz="27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寢具</a:t>
            </a: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，並請清洗消毒。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請家長配合自主健康管理並記錄體溫。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160"/>
              <a:buChar char="►"/>
            </a:pPr>
            <a:r>
              <a:rPr lang="zh-TW" sz="2700">
                <a:latin typeface="DFKai-SB"/>
                <a:ea typeface="DFKai-SB"/>
                <a:cs typeface="DFKai-SB"/>
                <a:sym typeface="DFKai-SB"/>
              </a:rPr>
              <a:t>幼兒請假，請務必向導師請假。	</a:t>
            </a:r>
            <a:endParaRPr/>
          </a:p>
          <a:p>
            <a:pPr marL="342900" lvl="0" indent="-205740" algn="l" rtl="0">
              <a:spcBef>
                <a:spcPts val="1000"/>
              </a:spcBef>
              <a:spcAft>
                <a:spcPts val="0"/>
              </a:spcAft>
              <a:buSzPts val="2160"/>
              <a:buNone/>
            </a:pP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205740" algn="l" rtl="0">
              <a:spcBef>
                <a:spcPts val="1000"/>
              </a:spcBef>
              <a:spcAft>
                <a:spcPts val="0"/>
              </a:spcAft>
              <a:buSzPts val="2160"/>
              <a:buNone/>
            </a:pPr>
            <a:endParaRPr sz="2700"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326" name="Google Shape;1326;p87"/>
          <p:cNvGrpSpPr/>
          <p:nvPr/>
        </p:nvGrpSpPr>
        <p:grpSpPr>
          <a:xfrm>
            <a:off x="-362124" y="53473"/>
            <a:ext cx="4862115" cy="1268412"/>
            <a:chOff x="-269551" y="5399"/>
            <a:chExt cx="4448561" cy="1268760"/>
          </a:xfrm>
        </p:grpSpPr>
        <p:sp>
          <p:nvSpPr>
            <p:cNvPr id="1327" name="Google Shape;1327;p87"/>
            <p:cNvSpPr/>
            <p:nvPr/>
          </p:nvSpPr>
          <p:spPr>
            <a:xfrm>
              <a:off x="544346" y="698095"/>
              <a:ext cx="3634664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(六)家長配合的防疫措施</a:t>
              </a:r>
              <a:endParaRPr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328" name="Google Shape;1328;p87"/>
            <p:cNvSpPr/>
            <p:nvPr/>
          </p:nvSpPr>
          <p:spPr>
            <a:xfrm>
              <a:off x="-269551" y="5399"/>
              <a:ext cx="4283343" cy="69269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九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、幼兒園相關資訊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435549"/>
            <a:ext cx="8280044" cy="3575571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p88"/>
          <p:cNvSpPr txBox="1"/>
          <p:nvPr/>
        </p:nvSpPr>
        <p:spPr>
          <a:xfrm>
            <a:off x="2690312" y="493454"/>
            <a:ext cx="297060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rgbClr val="0A0AFF"/>
                </a:solidFill>
                <a:latin typeface="DFKai-SB"/>
                <a:ea typeface="DFKai-SB"/>
                <a:cs typeface="DFKai-SB"/>
                <a:sym typeface="DFKai-SB"/>
              </a:rPr>
              <a:t>期許...</a:t>
            </a:r>
            <a:endParaRPr sz="3300">
              <a:solidFill>
                <a:srgbClr val="0A0A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335" name="Google Shape;1335;p88"/>
          <p:cNvGrpSpPr/>
          <p:nvPr/>
        </p:nvGrpSpPr>
        <p:grpSpPr>
          <a:xfrm>
            <a:off x="1980010" y="4951819"/>
            <a:ext cx="2484834" cy="809617"/>
            <a:chOff x="5220072" y="5708686"/>
            <a:chExt cx="3312368" cy="1079571"/>
          </a:xfrm>
        </p:grpSpPr>
        <p:sp>
          <p:nvSpPr>
            <p:cNvPr id="1336" name="Google Shape;1336;p88"/>
            <p:cNvSpPr/>
            <p:nvPr/>
          </p:nvSpPr>
          <p:spPr>
            <a:xfrm rot="-2683030">
              <a:off x="7073856" y="5838860"/>
              <a:ext cx="647555" cy="674739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FFFF00"/>
            </a:solidFill>
            <a:ln w="2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337" name="Google Shape;1337;p88"/>
            <p:cNvGrpSpPr/>
            <p:nvPr/>
          </p:nvGrpSpPr>
          <p:grpSpPr>
            <a:xfrm>
              <a:off x="5220072" y="5771487"/>
              <a:ext cx="3312368" cy="1016771"/>
              <a:chOff x="5220072" y="5771487"/>
              <a:chExt cx="3312368" cy="1016771"/>
            </a:xfrm>
          </p:grpSpPr>
          <p:sp>
            <p:nvSpPr>
              <p:cNvPr id="1338" name="Google Shape;1338;p88"/>
              <p:cNvSpPr/>
              <p:nvPr/>
            </p:nvSpPr>
            <p:spPr>
              <a:xfrm rot="-4421715">
                <a:off x="6209558" y="5839755"/>
                <a:ext cx="647750" cy="674536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1"/>
              </a:solidFill>
              <a:ln w="254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39" name="Google Shape;1339;p88"/>
              <p:cNvSpPr/>
              <p:nvPr/>
            </p:nvSpPr>
            <p:spPr>
              <a:xfrm rot="-859143">
                <a:off x="7869014" y="6081766"/>
                <a:ext cx="553914" cy="533441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2"/>
              </a:solidFill>
              <a:ln w="254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40" name="Google Shape;1340;p88"/>
              <p:cNvSpPr/>
              <p:nvPr/>
            </p:nvSpPr>
            <p:spPr>
              <a:xfrm rot="-4421715">
                <a:off x="5595358" y="6063589"/>
                <a:ext cx="490575" cy="536455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rgbClr val="FFD04B"/>
              </a:solidFill>
              <a:ln w="254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41" name="Google Shape;1341;p88"/>
              <p:cNvSpPr/>
              <p:nvPr/>
            </p:nvSpPr>
            <p:spPr>
              <a:xfrm>
                <a:off x="5982346" y="6586780"/>
                <a:ext cx="170481" cy="139484"/>
              </a:xfrm>
              <a:custGeom>
                <a:avLst/>
                <a:gdLst/>
                <a:ahLst/>
                <a:cxnLst/>
                <a:rect l="l" t="t" r="r" b="b"/>
                <a:pathLst>
                  <a:path w="170481" h="139484" extrusionOk="0">
                    <a:moveTo>
                      <a:pt x="0" y="0"/>
                    </a:moveTo>
                    <a:cubicBezTo>
                      <a:pt x="30997" y="20664"/>
                      <a:pt x="72326" y="30996"/>
                      <a:pt x="92990" y="61993"/>
                    </a:cubicBezTo>
                    <a:cubicBezTo>
                      <a:pt x="103322" y="77491"/>
                      <a:pt x="110815" y="95317"/>
                      <a:pt x="123986" y="108488"/>
                    </a:cubicBezTo>
                    <a:cubicBezTo>
                      <a:pt x="137157" y="121659"/>
                      <a:pt x="170481" y="139484"/>
                      <a:pt x="170481" y="139484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42" name="Google Shape;1342;p88"/>
              <p:cNvSpPr/>
              <p:nvPr/>
            </p:nvSpPr>
            <p:spPr>
              <a:xfrm>
                <a:off x="6679769" y="6478292"/>
                <a:ext cx="111037" cy="232474"/>
              </a:xfrm>
              <a:custGeom>
                <a:avLst/>
                <a:gdLst/>
                <a:ahLst/>
                <a:cxnLst/>
                <a:rect l="l" t="t" r="r" b="b"/>
                <a:pathLst>
                  <a:path w="111037" h="232474" extrusionOk="0">
                    <a:moveTo>
                      <a:pt x="0" y="0"/>
                    </a:moveTo>
                    <a:lnTo>
                      <a:pt x="61994" y="92989"/>
                    </a:lnTo>
                    <a:cubicBezTo>
                      <a:pt x="85793" y="128687"/>
                      <a:pt x="101360" y="143205"/>
                      <a:pt x="108489" y="185979"/>
                    </a:cubicBezTo>
                    <a:cubicBezTo>
                      <a:pt x="111037" y="201266"/>
                      <a:pt x="108489" y="216976"/>
                      <a:pt x="108489" y="232474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43" name="Google Shape;1343;p88"/>
              <p:cNvSpPr/>
              <p:nvPr/>
            </p:nvSpPr>
            <p:spPr>
              <a:xfrm>
                <a:off x="7315200" y="6540285"/>
                <a:ext cx="92990" cy="185979"/>
              </a:xfrm>
              <a:custGeom>
                <a:avLst/>
                <a:gdLst/>
                <a:ahLst/>
                <a:cxnLst/>
                <a:rect l="l" t="t" r="r" b="b"/>
                <a:pathLst>
                  <a:path w="92990" h="185979" extrusionOk="0">
                    <a:moveTo>
                      <a:pt x="92990" y="0"/>
                    </a:moveTo>
                    <a:lnTo>
                      <a:pt x="30997" y="92990"/>
                    </a:lnTo>
                    <a:cubicBezTo>
                      <a:pt x="12873" y="120176"/>
                      <a:pt x="0" y="185979"/>
                      <a:pt x="0" y="185979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44" name="Google Shape;1344;p88"/>
              <p:cNvSpPr/>
              <p:nvPr/>
            </p:nvSpPr>
            <p:spPr>
              <a:xfrm>
                <a:off x="7966129" y="6617776"/>
                <a:ext cx="61993" cy="170482"/>
              </a:xfrm>
              <a:custGeom>
                <a:avLst/>
                <a:gdLst/>
                <a:ahLst/>
                <a:cxnLst/>
                <a:rect l="l" t="t" r="r" b="b"/>
                <a:pathLst>
                  <a:path w="61993" h="170482" extrusionOk="0">
                    <a:moveTo>
                      <a:pt x="61993" y="0"/>
                    </a:moveTo>
                    <a:lnTo>
                      <a:pt x="15498" y="139485"/>
                    </a:lnTo>
                    <a:cubicBezTo>
                      <a:pt x="11845" y="150444"/>
                      <a:pt x="5166" y="160150"/>
                      <a:pt x="0" y="170482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45" name="Google Shape;1345;p88"/>
              <p:cNvSpPr/>
              <p:nvPr/>
            </p:nvSpPr>
            <p:spPr>
              <a:xfrm>
                <a:off x="5220072" y="6021288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88"/>
              <p:cNvSpPr/>
              <p:nvPr/>
            </p:nvSpPr>
            <p:spPr>
              <a:xfrm>
                <a:off x="5868144" y="6309320"/>
                <a:ext cx="144016" cy="1440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88"/>
              <p:cNvSpPr/>
              <p:nvPr/>
            </p:nvSpPr>
            <p:spPr>
              <a:xfrm>
                <a:off x="6372200" y="5877272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88"/>
              <p:cNvSpPr/>
              <p:nvPr/>
            </p:nvSpPr>
            <p:spPr>
              <a:xfrm>
                <a:off x="7308304" y="5877272"/>
                <a:ext cx="144016" cy="14401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88"/>
              <p:cNvSpPr/>
              <p:nvPr/>
            </p:nvSpPr>
            <p:spPr>
              <a:xfrm>
                <a:off x="7524328" y="6381328"/>
                <a:ext cx="144016" cy="1440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88"/>
              <p:cNvSpPr/>
              <p:nvPr/>
            </p:nvSpPr>
            <p:spPr>
              <a:xfrm>
                <a:off x="8388424" y="6021288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51" name="Google Shape;1351;p88"/>
          <p:cNvSpPr txBox="1"/>
          <p:nvPr/>
        </p:nvSpPr>
        <p:spPr>
          <a:xfrm>
            <a:off x="5076055" y="1863329"/>
            <a:ext cx="268205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FF3399"/>
                </a:solidFill>
                <a:latin typeface="DFKai-SB"/>
                <a:ea typeface="DFKai-SB"/>
                <a:cs typeface="DFKai-SB"/>
                <a:sym typeface="DFKai-SB"/>
              </a:rPr>
              <a:t>孩子的未來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FF3399"/>
                </a:solidFill>
                <a:latin typeface="DFKai-SB"/>
                <a:ea typeface="DFKai-SB"/>
                <a:cs typeface="DFKai-SB"/>
                <a:sym typeface="DFKai-SB"/>
              </a:rPr>
              <a:t>需要親師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FF3399"/>
                </a:solidFill>
                <a:latin typeface="DFKai-SB"/>
                <a:ea typeface="DFKai-SB"/>
                <a:cs typeface="DFKai-SB"/>
                <a:sym typeface="DFKai-SB"/>
              </a:rPr>
              <a:t>共同攜手合作</a:t>
            </a:r>
            <a:endParaRPr/>
          </a:p>
        </p:txBody>
      </p:sp>
      <p:pic>
        <p:nvPicPr>
          <p:cNvPr id="1352" name="Google Shape;1352;p88" descr="C:\Users\user_2\Desktop\幼兒園裝修照片參考\423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7634" y="1916832"/>
            <a:ext cx="3384376" cy="253828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53" name="Google Shape;1353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552" y="243670"/>
            <a:ext cx="1129382" cy="1129382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88"/>
          <p:cNvSpPr/>
          <p:nvPr/>
        </p:nvSpPr>
        <p:spPr>
          <a:xfrm>
            <a:off x="1475656" y="5596007"/>
            <a:ext cx="57606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DF322D"/>
                </a:solidFill>
                <a:latin typeface="DFKai-SB"/>
                <a:ea typeface="DFKai-SB"/>
                <a:cs typeface="DFKai-SB"/>
                <a:sym typeface="DFKai-SB"/>
              </a:rPr>
              <a:t>感謝您.敬請指導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 txBox="1"/>
          <p:nvPr/>
        </p:nvSpPr>
        <p:spPr>
          <a:xfrm>
            <a:off x="539750" y="1508125"/>
            <a:ext cx="8135938" cy="534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榮獲桃園縣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閱讀特色</a:t>
            </a: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學校認證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103年榮獲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教育部營造空間美學與發展特色學校</a:t>
            </a: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計畫佳績</a:t>
            </a:r>
            <a:endParaRPr sz="2400" b="1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103年榮獲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教育部閱讀磐石學校</a:t>
            </a: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桃園縣閱讀磐石學校</a:t>
            </a:r>
            <a:endParaRPr sz="24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103年榮獲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教育部教學卓越銀質獎、</a:t>
            </a: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桃園縣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教學卓越獎銀桃獎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103年榮獲桃園縣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閱讀計畫績優學校</a:t>
            </a:r>
            <a:r>
              <a:rPr lang="zh-TW" sz="24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肯定</a:t>
            </a:r>
            <a:endParaRPr sz="2400" b="1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103年Inno School全國學校經營創新獎榮獲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課程與教學領導組標竿獎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107年度通過教育部補助高級中等以下學校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校園美感環境再造計畫複審。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108年榮獲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2019國家卓越建設獎最佳規劃設計類公共建設類優質獎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109</a:t>
            </a:r>
            <a:r>
              <a:rPr lang="zh-TW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年榮獲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台美生態學校銅質獎、銀質獎。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265" name="Google Shape;265;p9"/>
          <p:cNvGrpSpPr/>
          <p:nvPr/>
        </p:nvGrpSpPr>
        <p:grpSpPr>
          <a:xfrm>
            <a:off x="-323850" y="0"/>
            <a:ext cx="4319588" cy="1377950"/>
            <a:chOff x="-180528" y="0"/>
            <a:chExt cx="4320480" cy="1237997"/>
          </a:xfrm>
        </p:grpSpPr>
        <p:sp>
          <p:nvSpPr>
            <p:cNvPr id="266" name="Google Shape;266;p9"/>
            <p:cNvSpPr/>
            <p:nvPr/>
          </p:nvSpPr>
          <p:spPr>
            <a:xfrm>
              <a:off x="516707" y="661933"/>
              <a:ext cx="3211363" cy="5760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 cap="rnd" cmpd="sng">
              <a:solidFill>
                <a:srgbClr val="6C64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榮耀時刻</a:t>
              </a:r>
              <a:endParaRPr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-180528" y="0"/>
              <a:ext cx="4320480" cy="69269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  二</a:t>
              </a:r>
              <a:r>
                <a:rPr lang="zh-TW" sz="3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、榮耀品牌行銷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4169</Words>
  <Application>Microsoft Office PowerPoint</Application>
  <PresentationFormat>如螢幕大小 (4:3)</PresentationFormat>
  <Paragraphs>848</Paragraphs>
  <Slides>88</Slides>
  <Notes>88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102" baseType="lpstr">
      <vt:lpstr>Bad Script</vt:lpstr>
      <vt:lpstr>Gulim</vt:lpstr>
      <vt:lpstr>Malgun Gothic</vt:lpstr>
      <vt:lpstr>Microsoft Yahei</vt:lpstr>
      <vt:lpstr>MingLiu</vt:lpstr>
      <vt:lpstr>Noto Sans Symbols</vt:lpstr>
      <vt:lpstr>PMingLiu</vt:lpstr>
      <vt:lpstr>Microsoft JhengHei</vt:lpstr>
      <vt:lpstr>DFKai-SB</vt:lpstr>
      <vt:lpstr>Arial</vt:lpstr>
      <vt:lpstr>Calibri</vt:lpstr>
      <vt:lpstr>Times New Roman</vt:lpstr>
      <vt:lpstr>Trebuchet MS</vt:lpstr>
      <vt:lpstr>多面向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強力招募志工中…… （要幫助我們的孩子，最好的方法就是幫助所有的孩子）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學校交通安全地圖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user</cp:lastModifiedBy>
  <cp:revision>1</cp:revision>
  <dcterms:created xsi:type="dcterms:W3CDTF">2019-03-21T05:08:29Z</dcterms:created>
  <dcterms:modified xsi:type="dcterms:W3CDTF">2021-08-31T08:02:23Z</dcterms:modified>
</cp:coreProperties>
</file>